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70"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158"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ight Triangle 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rot="19140000">
            <a:off x="817112" y="1730403"/>
            <a:ext cx="5648623" cy="1204306"/>
          </a:xfrm>
        </p:spPr>
        <p:txBody>
          <a:bodyPr bIns="9144" anchor="b"/>
          <a:lstStyle>
            <a:lvl1pPr>
              <a:defRPr sz="32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rot="19140000">
            <a:off x="1212277" y="2470925"/>
            <a:ext cx="6511131"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7A847CFC-816F-41D0-AAC0-9BF4FEBC753E}" type="datetimeFigureOut">
              <a:rPr lang="es-ES" smtClean="0"/>
              <a:t>05/12/2013</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7A847CFC-816F-41D0-AAC0-9BF4FEBC753E}" type="datetimeFigureOut">
              <a:rPr lang="es-ES" smtClean="0"/>
              <a:t>05/12/2013</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Triangle 6"/>
          <p:cNvSpPr/>
          <p:nvPr/>
        </p:nvSpPr>
        <p:spPr>
          <a:xfrm>
            <a:off x="0" y="2647950"/>
            <a:ext cx="3571875"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819399" y="1726737"/>
            <a:ext cx="5650992"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s-ES" smtClean="0"/>
              <a:t>Haga clic para modificar el estilo de título del patrón</a:t>
            </a:r>
            <a:endParaRPr lang="en-US" dirty="0"/>
          </a:p>
        </p:txBody>
      </p:sp>
      <p:sp>
        <p:nvSpPr>
          <p:cNvPr id="3" name="Text Placeholder 2"/>
          <p:cNvSpPr>
            <a:spLocks noGrp="1"/>
          </p:cNvSpPr>
          <p:nvPr>
            <p:ph type="body" idx="1"/>
          </p:nvPr>
        </p:nvSpPr>
        <p:spPr>
          <a:xfrm rot="19140000">
            <a:off x="1216152" y="2468304"/>
            <a:ext cx="6510528" cy="329184"/>
          </a:xfrm>
        </p:spPr>
        <p:txBody>
          <a:bodyPr anchor="t">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s-ES" smtClean="0"/>
              <a:t>Haga clic para modificar el estilo de texto del patrón</a:t>
            </a:r>
          </a:p>
        </p:txBody>
      </p:sp>
      <p:sp>
        <p:nvSpPr>
          <p:cNvPr id="4" name="Date Placeholder 3"/>
          <p:cNvSpPr>
            <a:spLocks noGrp="1"/>
          </p:cNvSpPr>
          <p:nvPr>
            <p:ph type="dt" sz="half" idx="10"/>
          </p:nvPr>
        </p:nvSpPr>
        <p:spPr/>
        <p:txBody>
          <a:bodyPr/>
          <a:lstStyle/>
          <a:p>
            <a:fld id="{7A847CFC-816F-41D0-AAC0-9BF4FEBC753E}" type="datetimeFigureOut">
              <a:rPr lang="es-ES" smtClean="0"/>
              <a:t>05/12/2013</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22960"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700016"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7A847CFC-816F-41D0-AAC0-9BF4FEBC753E}" type="datetimeFigureOut">
              <a:rPr lang="es-ES" smtClean="0"/>
              <a:t>05/12/2013</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a:p>
        </p:txBody>
      </p:sp>
      <p:sp>
        <p:nvSpPr>
          <p:cNvPr id="8" name="Title 7"/>
          <p:cNvSpPr>
            <a:spLocks noGrp="1"/>
          </p:cNvSpPr>
          <p:nvPr>
            <p:ph type="title"/>
          </p:nvPr>
        </p:nvSpPr>
        <p:spPr/>
        <p:txBody>
          <a:bodyPr/>
          <a:lstStyle/>
          <a:p>
            <a:r>
              <a:rPr lang="es-ES" smtClean="0"/>
              <a:t>Haga clic para modificar el estilo de título del patrón</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822960"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s-ES" smtClean="0"/>
              <a:t>Haga clic para modificar el estilo de texto del patrón</a:t>
            </a:r>
          </a:p>
        </p:txBody>
      </p:sp>
      <p:sp>
        <p:nvSpPr>
          <p:cNvPr id="4" name="Content Placeholder 3"/>
          <p:cNvSpPr>
            <a:spLocks noGrp="1"/>
          </p:cNvSpPr>
          <p:nvPr>
            <p:ph sz="half" idx="2"/>
          </p:nvPr>
        </p:nvSpPr>
        <p:spPr>
          <a:xfrm>
            <a:off x="819150"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700016"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s-ES" smtClean="0"/>
              <a:t>Haga clic para modificar el estilo de texto del patrón</a:t>
            </a:r>
          </a:p>
        </p:txBody>
      </p:sp>
      <p:sp>
        <p:nvSpPr>
          <p:cNvPr id="6" name="Content Placeholder 5"/>
          <p:cNvSpPr>
            <a:spLocks noGrp="1"/>
          </p:cNvSpPr>
          <p:nvPr>
            <p:ph sz="quarter" idx="4"/>
          </p:nvPr>
        </p:nvSpPr>
        <p:spPr>
          <a:xfrm>
            <a:off x="4700016"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7A847CFC-816F-41D0-AAC0-9BF4FEBC753E}" type="datetimeFigureOut">
              <a:rPr lang="es-ES" smtClean="0"/>
              <a:t>05/12/2013</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Date Placeholder 2"/>
          <p:cNvSpPr>
            <a:spLocks noGrp="1"/>
          </p:cNvSpPr>
          <p:nvPr>
            <p:ph type="dt" sz="half" idx="10"/>
          </p:nvPr>
        </p:nvSpPr>
        <p:spPr/>
        <p:txBody>
          <a:bodyPr/>
          <a:lstStyle/>
          <a:p>
            <a:fld id="{7A847CFC-816F-41D0-AAC0-9BF4FEBC753E}" type="datetimeFigureOut">
              <a:rPr lang="es-ES" smtClean="0"/>
              <a:t>05/12/2013</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847CFC-816F-41D0-AAC0-9BF4FEBC753E}" type="datetimeFigureOut">
              <a:rPr lang="es-ES" smtClean="0"/>
              <a:t>05/12/2013</a:t>
            </a:fld>
            <a:endParaRPr lang="es-ES"/>
          </a:p>
        </p:txBody>
      </p:sp>
      <p:sp>
        <p:nvSpPr>
          <p:cNvPr id="3" name="Footer Placeholder 2"/>
          <p:cNvSpPr>
            <a:spLocks noGrp="1"/>
          </p:cNvSpPr>
          <p:nvPr>
            <p:ph type="ftr" sz="quarter" idx="11"/>
          </p:nvPr>
        </p:nvSpPr>
        <p:spPr/>
        <p:txBody>
          <a:bodyPr/>
          <a:lstStyle/>
          <a:p>
            <a:endParaRPr lang="es-ES"/>
          </a:p>
        </p:txBody>
      </p:sp>
      <p:sp>
        <p:nvSpPr>
          <p:cNvPr id="4" name="Slide Number Placeholder 3"/>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7" name="Right Triangle 1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Triangle 17"/>
          <p:cNvSpPr/>
          <p:nvPr/>
        </p:nvSpPr>
        <p:spPr>
          <a:xfrm rot="5400000">
            <a:off x="433389" y="-433387"/>
            <a:ext cx="6858000" cy="7724778"/>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a:xfrm rot="19140000">
            <a:off x="784930" y="1576103"/>
            <a:ext cx="521208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s-ES" smtClean="0"/>
              <a:t>Haga clic para modificar el estilo de título del patrón</a:t>
            </a:r>
            <a:endParaRPr lang="en-US" dirty="0"/>
          </a:p>
        </p:txBody>
      </p:sp>
      <p:sp>
        <p:nvSpPr>
          <p:cNvPr id="3" name="Content Placeholder 2"/>
          <p:cNvSpPr>
            <a:spLocks noGrp="1"/>
          </p:cNvSpPr>
          <p:nvPr>
            <p:ph idx="1"/>
          </p:nvPr>
        </p:nvSpPr>
        <p:spPr>
          <a:xfrm>
            <a:off x="4749552" y="2618912"/>
            <a:ext cx="380777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rot="19140000">
            <a:off x="1297954" y="2253385"/>
            <a:ext cx="5794760"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300"/>
              </a:spcBef>
              <a:spcAft>
                <a:spcPts val="0"/>
              </a:spcAft>
              <a:buClr>
                <a:schemeClr val="accent1"/>
              </a:buClr>
              <a:buSzPct val="100000"/>
              <a:buFont typeface="Arial" pitchFamily="34" charset="0"/>
              <a:buNone/>
              <a:tabLst/>
              <a:defRPr/>
            </a:pPr>
            <a:r>
              <a:rPr lang="es-ES" smtClean="0"/>
              <a:t>Haga clic para modificar el estilo de texto del patrón</a:t>
            </a:r>
          </a:p>
        </p:txBody>
      </p:sp>
      <p:sp>
        <p:nvSpPr>
          <p:cNvPr id="5" name="Date Placeholder 4"/>
          <p:cNvSpPr>
            <a:spLocks noGrp="1"/>
          </p:cNvSpPr>
          <p:nvPr>
            <p:ph type="dt" sz="half" idx="10"/>
          </p:nvPr>
        </p:nvSpPr>
        <p:spPr/>
        <p:txBody>
          <a:bodyPr/>
          <a:lstStyle/>
          <a:p>
            <a:fld id="{7A847CFC-816F-41D0-AAC0-9BF4FEBC753E}" type="datetimeFigureOut">
              <a:rPr lang="es-ES" smtClean="0"/>
              <a:t>05/12/2013</a:t>
            </a:fld>
            <a:endParaRPr lang="es-E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ES"/>
          </a:p>
        </p:txBody>
      </p:sp>
      <p:sp>
        <p:nvSpPr>
          <p:cNvPr id="7" name="Slide Number Placeholder 6"/>
          <p:cNvSpPr>
            <a:spLocks noGrp="1"/>
          </p:cNvSpPr>
          <p:nvPr>
            <p:ph type="sldNum" sz="quarter" idx="12"/>
          </p:nvPr>
        </p:nvSpPr>
        <p:spPr>
          <a:ln>
            <a:solidFill>
              <a:schemeClr val="tx2"/>
            </a:solidFill>
          </a:ln>
        </p:spPr>
        <p:txBody>
          <a:bodyPr/>
          <a:lstStyle>
            <a:lvl1pPr>
              <a:defRPr>
                <a:solidFill>
                  <a:schemeClr val="tx2"/>
                </a:solidFill>
              </a:defRPr>
            </a:lvl1p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2028825" y="0"/>
            <a:ext cx="7115175"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anchor="ctr"/>
          <a:lstStyle>
            <a:lvl1pPr algn="r">
              <a:defRPr/>
            </a:lvl1pPr>
          </a:lstStyle>
          <a:p>
            <a:r>
              <a:rPr lang="es-ES" smtClean="0"/>
              <a:t>Haga clic en el icono para agregar una imagen</a:t>
            </a:r>
            <a:endParaRPr lang="en-US" dirty="0"/>
          </a:p>
        </p:txBody>
      </p:sp>
      <p:sp>
        <p:nvSpPr>
          <p:cNvPr id="9" name="Right Triangle 8"/>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0" y="5048250"/>
            <a:ext cx="3571875"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671197" y="1717501"/>
            <a:ext cx="5486400" cy="867444"/>
          </a:xfrm>
        </p:spPr>
        <p:txBody>
          <a:bodyPr anchor="b"/>
          <a:lstStyle>
            <a:lvl1pPr algn="l">
              <a:defRPr sz="2800" b="0">
                <a:latin typeface="+mj-lt"/>
              </a:defRPr>
            </a:lvl1pPr>
          </a:lstStyle>
          <a:p>
            <a:r>
              <a:rPr lang="es-ES" smtClean="0"/>
              <a:t>Haga clic para modificar el estilo de título del patrón</a:t>
            </a:r>
            <a:endParaRPr lang="en-US" dirty="0"/>
          </a:p>
        </p:txBody>
      </p:sp>
      <p:sp>
        <p:nvSpPr>
          <p:cNvPr id="4" name="Text Placeholder 3"/>
          <p:cNvSpPr>
            <a:spLocks noGrp="1"/>
          </p:cNvSpPr>
          <p:nvPr>
            <p:ph type="body" sz="half" idx="2"/>
          </p:nvPr>
        </p:nvSpPr>
        <p:spPr>
          <a:xfrm rot="19140000">
            <a:off x="1143479" y="2180529"/>
            <a:ext cx="6096545"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7A847CFC-816F-41D0-AAC0-9BF4FEBC753E}" type="datetimeFigureOut">
              <a:rPr lang="es-ES" smtClean="0"/>
              <a:t>05/12/2013</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t>05/12/2013</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4678362"/>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457200" y="274639"/>
            <a:ext cx="6019800" cy="467836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t>05/12/2013</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p:nvPr/>
        </p:nvSpPr>
        <p:spPr>
          <a:xfrm>
            <a:off x="-2382" y="5050633"/>
            <a:ext cx="3574257" cy="18073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5051292"/>
            <a:ext cx="9146380" cy="1806709"/>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822960" y="365760"/>
            <a:ext cx="7520940" cy="548640"/>
          </a:xfrm>
          <a:prstGeom prst="rect">
            <a:avLst/>
          </a:prstGeom>
        </p:spPr>
        <p:txBody>
          <a:bodyPr vert="horz" lIns="91440" tIns="45720" rIns="91440" bIns="45720" rtlCol="0" anchor="ctr">
            <a:no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22960" y="1100628"/>
            <a:ext cx="7520940" cy="3579849"/>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rot="19140000">
            <a:off x="201168" y="5870448"/>
            <a:ext cx="2176272" cy="201168"/>
          </a:xfrm>
          <a:prstGeom prst="rect">
            <a:avLst/>
          </a:prstGeom>
        </p:spPr>
        <p:txBody>
          <a:bodyPr vert="horz" lIns="91440" tIns="45720" rIns="91440" bIns="45720" rtlCol="0" anchor="ctr"/>
          <a:lstStyle>
            <a:lvl1pPr algn="l">
              <a:defRPr sz="1200">
                <a:solidFill>
                  <a:srgbClr val="FFFFFF"/>
                </a:solidFill>
              </a:defRPr>
            </a:lvl1pPr>
          </a:lstStyle>
          <a:p>
            <a:fld id="{7A847CFC-816F-41D0-AAC0-9BF4FEBC753E}" type="datetimeFigureOut">
              <a:rPr lang="es-ES" smtClean="0"/>
              <a:t>05/12/2013</a:t>
            </a:fld>
            <a:endParaRPr lang="es-ES"/>
          </a:p>
        </p:txBody>
      </p:sp>
      <p:sp>
        <p:nvSpPr>
          <p:cNvPr id="5" name="Footer Placeholder 4"/>
          <p:cNvSpPr>
            <a:spLocks noGrp="1"/>
          </p:cNvSpPr>
          <p:nvPr>
            <p:ph type="ftr" sz="quarter" idx="3"/>
          </p:nvPr>
        </p:nvSpPr>
        <p:spPr>
          <a:xfrm>
            <a:off x="3517514" y="6285122"/>
            <a:ext cx="4724400" cy="274320"/>
          </a:xfrm>
          <a:prstGeom prst="rect">
            <a:avLst/>
          </a:prstGeom>
        </p:spPr>
        <p:txBody>
          <a:bodyPr vert="horz" lIns="91440" tIns="45720" rIns="91440" bIns="45720" rtlCol="0" anchor="ctr"/>
          <a:lstStyle>
            <a:lvl1pPr algn="r">
              <a:defRPr sz="1000" cap="all" spc="200" baseline="0">
                <a:solidFill>
                  <a:srgbClr val="FFFFFF"/>
                </a:solidFill>
              </a:defRPr>
            </a:lvl1pPr>
          </a:lstStyle>
          <a:p>
            <a:endParaRPr lang="es-ES"/>
          </a:p>
        </p:txBody>
      </p:sp>
      <p:sp>
        <p:nvSpPr>
          <p:cNvPr id="6" name="Slide Number Placeholder 5"/>
          <p:cNvSpPr>
            <a:spLocks noGrp="1"/>
          </p:cNvSpPr>
          <p:nvPr>
            <p:ph type="sldNum" sz="quarter" idx="4"/>
          </p:nvPr>
        </p:nvSpPr>
        <p:spPr>
          <a:xfrm>
            <a:off x="8401038" y="6170822"/>
            <a:ext cx="502920" cy="502920"/>
          </a:xfrm>
          <a:prstGeom prst="ellipse">
            <a:avLst/>
          </a:prstGeom>
          <a:ln w="19050">
            <a:solidFill>
              <a:srgbClr val="FFFFFF"/>
            </a:solidFill>
          </a:ln>
        </p:spPr>
        <p:txBody>
          <a:bodyPr vert="horz" lIns="9144" tIns="9144" rIns="9144" bIns="9144" rtlCol="0" anchor="ctr">
            <a:normAutofit/>
          </a:bodyPr>
          <a:lstStyle>
            <a:lvl1pPr algn="ctr">
              <a:defRPr sz="1650">
                <a:solidFill>
                  <a:srgbClr val="FFFFFF"/>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2800" kern="1200" cap="all" baseline="0">
          <a:solidFill>
            <a:schemeClr val="tx1"/>
          </a:solidFill>
          <a:latin typeface="+mj-lt"/>
          <a:ea typeface="+mj-ea"/>
          <a:cs typeface="+mj-cs"/>
        </a:defRPr>
      </a:lvl1pPr>
    </p:titleStyle>
    <p:body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www.google.com.co/url?q=http://www.sbeltforever.com/?p=717&amp;sa=U&amp;ei=7XygUteAGcTNkQfSp4DgCQ&amp;ved=0CCwQ9QEwAg&amp;usg=AFQjCNE7-t0g-kFlQNaJT3K4eT2bC8trwQ"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labibliaweb.com/wp-content/uploads/2010/08/ESTUDIO-B&#205;BLICO-6.jpg"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2.bp.blogspot.com/-NiGc2Q2d_7Q/T0gME6oZMII/AAAAAAAACgo/Urs_GGu8qbg/s1600/espera.jpg"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539552" y="404664"/>
            <a:ext cx="5472608" cy="2046089"/>
          </a:xfrm>
        </p:spPr>
        <p:txBody>
          <a:bodyPr/>
          <a:lstStyle/>
          <a:p>
            <a:r>
              <a:rPr lang="es-CO" sz="4400" dirty="0" smtClean="0">
                <a:latin typeface="Broadway" pitchFamily="82" charset="0"/>
              </a:rPr>
              <a:t>RESPUESTAS A PRETEXTOS</a:t>
            </a:r>
            <a:endParaRPr lang="es-CO" sz="4400" dirty="0">
              <a:latin typeface="Broadway" pitchFamily="82" charset="0"/>
            </a:endParaRPr>
          </a:p>
        </p:txBody>
      </p:sp>
      <p:pic>
        <p:nvPicPr>
          <p:cNvPr id="1026" name="Picture 2" descr="https://encrypted-tbn0.gstatic.com/images?q=tbn:ANd9GcS2V7Z07QslOjwfSpXdnncNlL0eqlcQmIM1elx8rxEcYtbG6fXMbpzMH4vtj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2852936"/>
            <a:ext cx="3600400" cy="32403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9542282"/>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ctr"/>
            <a:r>
              <a:rPr lang="es-CO" dirty="0" smtClean="0"/>
              <a:t>Introducción</a:t>
            </a:r>
            <a:endParaRPr lang="es-CO" dirty="0"/>
          </a:p>
        </p:txBody>
      </p:sp>
      <p:sp>
        <p:nvSpPr>
          <p:cNvPr id="3" name="2 Marcador de contenido"/>
          <p:cNvSpPr>
            <a:spLocks noGrp="1"/>
          </p:cNvSpPr>
          <p:nvPr>
            <p:ph idx="1"/>
          </p:nvPr>
        </p:nvSpPr>
        <p:spPr>
          <a:xfrm>
            <a:off x="822960" y="1100628"/>
            <a:ext cx="4829160" cy="3579849"/>
          </a:xfrm>
        </p:spPr>
        <p:txBody>
          <a:bodyPr>
            <a:normAutofit fontScale="92500" lnSpcReduction="10000"/>
          </a:bodyPr>
          <a:lstStyle/>
          <a:p>
            <a:pPr algn="ctr"/>
            <a:endParaRPr lang="es-CO" sz="2800" dirty="0" smtClean="0"/>
          </a:p>
          <a:p>
            <a:pPr algn="ctr"/>
            <a:r>
              <a:rPr lang="es-CO" sz="2800" dirty="0" smtClean="0"/>
              <a:t>En este bloc  encontrarás respuestas bíblicas para todas las excusas que el hombre supuestamente tiene para no escuchar la voz de Dios, con lo que se demuestra el amor  y la sabiduría de nuestro Creador en su deseo por salvarnos.</a:t>
            </a:r>
            <a:endParaRPr lang="es-CO" sz="2800" dirty="0"/>
          </a:p>
        </p:txBody>
      </p:sp>
      <p:pic>
        <p:nvPicPr>
          <p:cNvPr id="2050" name="Picture 2" descr="ESTUDIO BÍBLICO 6">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6136" y="1412776"/>
            <a:ext cx="3189734" cy="30114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00855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80">
                                          <p:stCondLst>
                                            <p:cond delay="0"/>
                                          </p:stCondLst>
                                        </p:cTn>
                                        <p:tgtEl>
                                          <p:spTgt spid="3">
                                            <p:txEl>
                                              <p:pRg st="1" end="1"/>
                                            </p:txEl>
                                          </p:spTgt>
                                        </p:tgtEl>
                                      </p:cBhvr>
                                    </p:animEffect>
                                    <p:anim calcmode="lin" valueType="num">
                                      <p:cBhvr>
                                        <p:cTn id="8"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1" end="1"/>
                                            </p:txEl>
                                          </p:spTgt>
                                        </p:tgtEl>
                                      </p:cBhvr>
                                      <p:to x="100000" y="60000"/>
                                    </p:animScale>
                                    <p:animScale>
                                      <p:cBhvr>
                                        <p:cTn id="14" dur="166" decel="50000">
                                          <p:stCondLst>
                                            <p:cond delay="676"/>
                                          </p:stCondLst>
                                        </p:cTn>
                                        <p:tgtEl>
                                          <p:spTgt spid="3">
                                            <p:txEl>
                                              <p:pRg st="1" end="1"/>
                                            </p:txEl>
                                          </p:spTgt>
                                        </p:tgtEl>
                                      </p:cBhvr>
                                      <p:to x="100000" y="100000"/>
                                    </p:animScale>
                                    <p:animScale>
                                      <p:cBhvr>
                                        <p:cTn id="15" dur="26">
                                          <p:stCondLst>
                                            <p:cond delay="1312"/>
                                          </p:stCondLst>
                                        </p:cTn>
                                        <p:tgtEl>
                                          <p:spTgt spid="3">
                                            <p:txEl>
                                              <p:pRg st="1" end="1"/>
                                            </p:txEl>
                                          </p:spTgt>
                                        </p:tgtEl>
                                      </p:cBhvr>
                                      <p:to x="100000" y="80000"/>
                                    </p:animScale>
                                    <p:animScale>
                                      <p:cBhvr>
                                        <p:cTn id="16" dur="166" decel="50000">
                                          <p:stCondLst>
                                            <p:cond delay="1338"/>
                                          </p:stCondLst>
                                        </p:cTn>
                                        <p:tgtEl>
                                          <p:spTgt spid="3">
                                            <p:txEl>
                                              <p:pRg st="1" end="1"/>
                                            </p:txEl>
                                          </p:spTgt>
                                        </p:tgtEl>
                                      </p:cBhvr>
                                      <p:to x="100000" y="100000"/>
                                    </p:animScale>
                                    <p:animScale>
                                      <p:cBhvr>
                                        <p:cTn id="17" dur="26">
                                          <p:stCondLst>
                                            <p:cond delay="1642"/>
                                          </p:stCondLst>
                                        </p:cTn>
                                        <p:tgtEl>
                                          <p:spTgt spid="3">
                                            <p:txEl>
                                              <p:pRg st="1" end="1"/>
                                            </p:txEl>
                                          </p:spTgt>
                                        </p:tgtEl>
                                      </p:cBhvr>
                                      <p:to x="100000" y="90000"/>
                                    </p:animScale>
                                    <p:animScale>
                                      <p:cBhvr>
                                        <p:cTn id="18" dur="166" decel="50000">
                                          <p:stCondLst>
                                            <p:cond delay="1668"/>
                                          </p:stCondLst>
                                        </p:cTn>
                                        <p:tgtEl>
                                          <p:spTgt spid="3">
                                            <p:txEl>
                                              <p:pRg st="1" end="1"/>
                                            </p:txEl>
                                          </p:spTgt>
                                        </p:tgtEl>
                                      </p:cBhvr>
                                      <p:to x="100000" y="100000"/>
                                    </p:animScale>
                                    <p:animScale>
                                      <p:cBhvr>
                                        <p:cTn id="19" dur="26">
                                          <p:stCondLst>
                                            <p:cond delay="1808"/>
                                          </p:stCondLst>
                                        </p:cTn>
                                        <p:tgtEl>
                                          <p:spTgt spid="3">
                                            <p:txEl>
                                              <p:pRg st="1" end="1"/>
                                            </p:txEl>
                                          </p:spTgt>
                                        </p:tgtEl>
                                      </p:cBhvr>
                                      <p:to x="100000" y="95000"/>
                                    </p:animScale>
                                    <p:animScale>
                                      <p:cBhvr>
                                        <p:cTn id="20" dur="166" decel="50000">
                                          <p:stCondLst>
                                            <p:cond delay="1834"/>
                                          </p:stCondLst>
                                        </p:cTn>
                                        <p:tgtEl>
                                          <p:spTgt spid="3">
                                            <p:txEl>
                                              <p:pRg st="1" end="1"/>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2050"/>
                                        </p:tgtEl>
                                        <p:attrNameLst>
                                          <p:attrName>style.visibility</p:attrName>
                                        </p:attrNameLst>
                                      </p:cBhvr>
                                      <p:to>
                                        <p:strVal val="visible"/>
                                      </p:to>
                                    </p:set>
                                    <p:animEffect transition="in" filter="wipe(down)">
                                      <p:cBhvr>
                                        <p:cTn id="23" dur="580">
                                          <p:stCondLst>
                                            <p:cond delay="0"/>
                                          </p:stCondLst>
                                        </p:cTn>
                                        <p:tgtEl>
                                          <p:spTgt spid="2050"/>
                                        </p:tgtEl>
                                      </p:cBhvr>
                                    </p:animEffect>
                                    <p:anim calcmode="lin" valueType="num">
                                      <p:cBhvr>
                                        <p:cTn id="24" dur="1822" tmFilter="0,0; 0.14,0.36; 0.43,0.73; 0.71,0.91; 1.0,1.0">
                                          <p:stCondLst>
                                            <p:cond delay="0"/>
                                          </p:stCondLst>
                                        </p:cTn>
                                        <p:tgtEl>
                                          <p:spTgt spid="2050"/>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2050"/>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2050"/>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2050"/>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2050"/>
                                        </p:tgtEl>
                                        <p:attrNameLst>
                                          <p:attrName>ppt_y</p:attrName>
                                        </p:attrNameLst>
                                      </p:cBhvr>
                                      <p:tavLst>
                                        <p:tav tm="0" fmla="#ppt_y-sin(pi*$)/81">
                                          <p:val>
                                            <p:fltVal val="0"/>
                                          </p:val>
                                        </p:tav>
                                        <p:tav tm="100000">
                                          <p:val>
                                            <p:fltVal val="1"/>
                                          </p:val>
                                        </p:tav>
                                      </p:tavLst>
                                    </p:anim>
                                    <p:animScale>
                                      <p:cBhvr>
                                        <p:cTn id="29" dur="26">
                                          <p:stCondLst>
                                            <p:cond delay="650"/>
                                          </p:stCondLst>
                                        </p:cTn>
                                        <p:tgtEl>
                                          <p:spTgt spid="2050"/>
                                        </p:tgtEl>
                                      </p:cBhvr>
                                      <p:to x="100000" y="60000"/>
                                    </p:animScale>
                                    <p:animScale>
                                      <p:cBhvr>
                                        <p:cTn id="30" dur="166" decel="50000">
                                          <p:stCondLst>
                                            <p:cond delay="676"/>
                                          </p:stCondLst>
                                        </p:cTn>
                                        <p:tgtEl>
                                          <p:spTgt spid="2050"/>
                                        </p:tgtEl>
                                      </p:cBhvr>
                                      <p:to x="100000" y="100000"/>
                                    </p:animScale>
                                    <p:animScale>
                                      <p:cBhvr>
                                        <p:cTn id="31" dur="26">
                                          <p:stCondLst>
                                            <p:cond delay="1312"/>
                                          </p:stCondLst>
                                        </p:cTn>
                                        <p:tgtEl>
                                          <p:spTgt spid="2050"/>
                                        </p:tgtEl>
                                      </p:cBhvr>
                                      <p:to x="100000" y="80000"/>
                                    </p:animScale>
                                    <p:animScale>
                                      <p:cBhvr>
                                        <p:cTn id="32" dur="166" decel="50000">
                                          <p:stCondLst>
                                            <p:cond delay="1338"/>
                                          </p:stCondLst>
                                        </p:cTn>
                                        <p:tgtEl>
                                          <p:spTgt spid="2050"/>
                                        </p:tgtEl>
                                      </p:cBhvr>
                                      <p:to x="100000" y="100000"/>
                                    </p:animScale>
                                    <p:animScale>
                                      <p:cBhvr>
                                        <p:cTn id="33" dur="26">
                                          <p:stCondLst>
                                            <p:cond delay="1642"/>
                                          </p:stCondLst>
                                        </p:cTn>
                                        <p:tgtEl>
                                          <p:spTgt spid="2050"/>
                                        </p:tgtEl>
                                      </p:cBhvr>
                                      <p:to x="100000" y="90000"/>
                                    </p:animScale>
                                    <p:animScale>
                                      <p:cBhvr>
                                        <p:cTn id="34" dur="166" decel="50000">
                                          <p:stCondLst>
                                            <p:cond delay="1668"/>
                                          </p:stCondLst>
                                        </p:cTn>
                                        <p:tgtEl>
                                          <p:spTgt spid="2050"/>
                                        </p:tgtEl>
                                      </p:cBhvr>
                                      <p:to x="100000" y="100000"/>
                                    </p:animScale>
                                    <p:animScale>
                                      <p:cBhvr>
                                        <p:cTn id="35" dur="26">
                                          <p:stCondLst>
                                            <p:cond delay="1808"/>
                                          </p:stCondLst>
                                        </p:cTn>
                                        <p:tgtEl>
                                          <p:spTgt spid="2050"/>
                                        </p:tgtEl>
                                      </p:cBhvr>
                                      <p:to x="100000" y="95000"/>
                                    </p:animScale>
                                    <p:animScale>
                                      <p:cBhvr>
                                        <p:cTn id="36" dur="166" decel="50000">
                                          <p:stCondLst>
                                            <p:cond delay="1834"/>
                                          </p:stCondLst>
                                        </p:cTn>
                                        <p:tgtEl>
                                          <p:spTgt spid="205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9" y="260648"/>
            <a:ext cx="8559590" cy="4464496"/>
          </a:xfrm>
        </p:spPr>
        <p:txBody>
          <a:bodyPr>
            <a:noAutofit/>
          </a:bodyPr>
          <a:lstStyle/>
          <a:p>
            <a:r>
              <a:rPr lang="es-CO" sz="2800" dirty="0" smtClean="0">
                <a:solidFill>
                  <a:srgbClr val="FF0000"/>
                </a:solidFill>
              </a:rPr>
              <a:t>Dios responde: </a:t>
            </a:r>
          </a:p>
          <a:p>
            <a:r>
              <a:rPr lang="es-CO" sz="2400" dirty="0" smtClean="0">
                <a:solidFill>
                  <a:srgbClr val="FF0000"/>
                </a:solidFill>
              </a:rPr>
              <a:t>2 Cor . 6:2</a:t>
            </a:r>
            <a:r>
              <a:rPr lang="es-CO" sz="2000" b="1" dirty="0" smtClean="0"/>
              <a:t>.  </a:t>
            </a:r>
            <a:r>
              <a:rPr lang="es-CO" sz="2000" dirty="0" smtClean="0"/>
              <a:t>Porque </a:t>
            </a:r>
            <a:r>
              <a:rPr lang="es-CO" sz="2000" dirty="0"/>
              <a:t>dice: </a:t>
            </a:r>
            <a:r>
              <a:rPr lang="es-CO" sz="2000" i="1" dirty="0"/>
              <a:t>En tiempo aceptable te he oído, Y en día de salvación te he socorrido. </a:t>
            </a:r>
            <a:endParaRPr lang="es-CO" sz="2000" dirty="0"/>
          </a:p>
          <a:p>
            <a:r>
              <a:rPr lang="es-CO" sz="2400" b="1" dirty="0">
                <a:solidFill>
                  <a:srgbClr val="FF0000"/>
                </a:solidFill>
              </a:rPr>
              <a:t>Hebreos </a:t>
            </a:r>
            <a:r>
              <a:rPr lang="es-CO" sz="2400" b="1" dirty="0" smtClean="0">
                <a:solidFill>
                  <a:srgbClr val="FF0000"/>
                </a:solidFill>
              </a:rPr>
              <a:t>3:15</a:t>
            </a:r>
            <a:r>
              <a:rPr lang="es-CO" sz="2000" b="1" dirty="0" smtClean="0"/>
              <a:t>.  </a:t>
            </a:r>
            <a:r>
              <a:rPr lang="es-CO" sz="2000" dirty="0"/>
              <a:t>E</a:t>
            </a:r>
            <a:r>
              <a:rPr lang="es-CO" sz="2000" dirty="0" smtClean="0"/>
              <a:t>ntre </a:t>
            </a:r>
            <a:r>
              <a:rPr lang="es-CO" sz="2000" dirty="0"/>
              <a:t>tanto que se dice: </a:t>
            </a:r>
            <a:r>
              <a:rPr lang="es-CO" sz="2000" i="1" dirty="0"/>
              <a:t>Si oyereis hoy su voz, No endurezcáis vuestros corazones, como en la provocación.</a:t>
            </a:r>
            <a:endParaRPr lang="es-CO" sz="2000" dirty="0"/>
          </a:p>
          <a:p>
            <a:r>
              <a:rPr lang="es-CO" sz="2400" b="1" dirty="0">
                <a:solidFill>
                  <a:srgbClr val="FF0000"/>
                </a:solidFill>
              </a:rPr>
              <a:t>Proverbios </a:t>
            </a:r>
            <a:r>
              <a:rPr lang="es-CO" sz="2400" b="1" dirty="0" smtClean="0">
                <a:solidFill>
                  <a:srgbClr val="FF0000"/>
                </a:solidFill>
              </a:rPr>
              <a:t>27:1</a:t>
            </a:r>
            <a:r>
              <a:rPr lang="es-CO" sz="2000" b="1" dirty="0" smtClean="0"/>
              <a:t>. </a:t>
            </a:r>
            <a:r>
              <a:rPr lang="es-CO" sz="2000" i="1" dirty="0" smtClean="0"/>
              <a:t>No </a:t>
            </a:r>
            <a:r>
              <a:rPr lang="es-CO" sz="2000" i="1" dirty="0"/>
              <a:t>te jactes del día de mañana; Porque no sabes qué dará de sí el día.</a:t>
            </a:r>
            <a:endParaRPr lang="es-CO" sz="2000" dirty="0"/>
          </a:p>
          <a:p>
            <a:r>
              <a:rPr lang="es-CO" sz="2400" dirty="0">
                <a:solidFill>
                  <a:srgbClr val="FF0000"/>
                </a:solidFill>
              </a:rPr>
              <a:t>Lucas 12:19. 20</a:t>
            </a:r>
            <a:r>
              <a:rPr lang="es-CO" sz="2000" b="1" dirty="0"/>
              <a:t> </a:t>
            </a:r>
            <a:r>
              <a:rPr lang="es-CO" sz="2000" b="1" dirty="0" smtClean="0"/>
              <a:t>. </a:t>
            </a:r>
            <a:r>
              <a:rPr lang="es-CO" sz="2000" dirty="0"/>
              <a:t>Y</a:t>
            </a:r>
            <a:r>
              <a:rPr lang="es-CO" sz="2000" dirty="0" smtClean="0"/>
              <a:t> </a:t>
            </a:r>
            <a:r>
              <a:rPr lang="es-CO" sz="2000" dirty="0"/>
              <a:t>diré a mi alma: Alma, muchos bienes tienes guardados para muchos años; repósate, come, bebe, regocíjate.  20 Pero Dios le dijo: Necio, esta noche vienen a pedirte tu alma; y lo que has provisto, ¿de quién será? </a:t>
            </a:r>
          </a:p>
        </p:txBody>
      </p:sp>
      <p:sp>
        <p:nvSpPr>
          <p:cNvPr id="4" name="3 Rectángulo"/>
          <p:cNvSpPr/>
          <p:nvPr/>
        </p:nvSpPr>
        <p:spPr>
          <a:xfrm>
            <a:off x="2762439" y="5332566"/>
            <a:ext cx="6120680" cy="1323439"/>
          </a:xfrm>
          <a:prstGeom prst="rect">
            <a:avLst/>
          </a:prstGeom>
        </p:spPr>
        <p:txBody>
          <a:bodyPr wrap="square">
            <a:spAutoFit/>
          </a:bodyPr>
          <a:lstStyle/>
          <a:p>
            <a:r>
              <a:rPr lang="es-CO" sz="4000" u="sng" dirty="0">
                <a:latin typeface="Broadway" pitchFamily="82" charset="0"/>
              </a:rPr>
              <a:t>Ahora no, tal vez otro día:</a:t>
            </a:r>
            <a:endParaRPr lang="es-CO" sz="4000" dirty="0"/>
          </a:p>
        </p:txBody>
      </p:sp>
      <p:pic>
        <p:nvPicPr>
          <p:cNvPr id="1026" name="Picture 2" descr="http://2.bp.blogspot.com/-NiGc2Q2d_7Q/T0gME6oZMII/AAAAAAAACgo/Urs_GGu8qbg/s320/espera.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085183"/>
            <a:ext cx="2742682" cy="17543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2210906"/>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 calcmode="lin" valueType="num">
                                      <p:cBhvr>
                                        <p:cTn id="3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2960" y="332656"/>
            <a:ext cx="7520940" cy="4536504"/>
          </a:xfrm>
        </p:spPr>
        <p:txBody>
          <a:bodyPr>
            <a:normAutofit lnSpcReduction="10000"/>
          </a:bodyPr>
          <a:lstStyle/>
          <a:p>
            <a:r>
              <a:rPr lang="es-CO" sz="3200" b="1" dirty="0" smtClean="0">
                <a:solidFill>
                  <a:srgbClr val="FF0000"/>
                </a:solidFill>
              </a:rPr>
              <a:t>Dios responde: </a:t>
            </a:r>
          </a:p>
          <a:p>
            <a:r>
              <a:rPr lang="es-CO" sz="2800" b="1" dirty="0" smtClean="0">
                <a:solidFill>
                  <a:srgbClr val="FF0000"/>
                </a:solidFill>
              </a:rPr>
              <a:t>Lucas 19:10</a:t>
            </a:r>
            <a:r>
              <a:rPr lang="es-CO" sz="2400" b="1" dirty="0" smtClean="0"/>
              <a:t>. </a:t>
            </a:r>
            <a:r>
              <a:rPr lang="es-CO" sz="2400" dirty="0" smtClean="0"/>
              <a:t>Porque </a:t>
            </a:r>
            <a:r>
              <a:rPr lang="es-CO" sz="2400" dirty="0"/>
              <a:t>el Hijo del Hombre vino a buscar y a salvar lo que se había perdido.</a:t>
            </a:r>
          </a:p>
          <a:p>
            <a:r>
              <a:rPr lang="es-CO" sz="2800" b="1" dirty="0">
                <a:solidFill>
                  <a:srgbClr val="FF0000"/>
                </a:solidFill>
              </a:rPr>
              <a:t>1 Timoteo </a:t>
            </a:r>
            <a:r>
              <a:rPr lang="es-CO" sz="2800" b="1" dirty="0" smtClean="0">
                <a:solidFill>
                  <a:srgbClr val="FF0000"/>
                </a:solidFill>
              </a:rPr>
              <a:t>1:15</a:t>
            </a:r>
            <a:r>
              <a:rPr lang="es-CO" sz="2400" b="1" dirty="0" smtClean="0"/>
              <a:t>. </a:t>
            </a:r>
            <a:r>
              <a:rPr lang="es-CO" sz="2400" dirty="0" smtClean="0"/>
              <a:t>Palabra </a:t>
            </a:r>
            <a:r>
              <a:rPr lang="es-CO" sz="2400" dirty="0"/>
              <a:t>fiel y digna de ser recibida por todos: que Cristo Jesús vino al mundo para salvar a los pecadores, de los cuales yo soy el primero. </a:t>
            </a:r>
          </a:p>
          <a:p>
            <a:r>
              <a:rPr lang="es-CO" sz="2800" b="1" dirty="0">
                <a:solidFill>
                  <a:srgbClr val="FF0000"/>
                </a:solidFill>
              </a:rPr>
              <a:t>Juan </a:t>
            </a:r>
            <a:r>
              <a:rPr lang="es-CO" sz="2800" b="1" dirty="0" smtClean="0">
                <a:solidFill>
                  <a:srgbClr val="FF0000"/>
                </a:solidFill>
              </a:rPr>
              <a:t>6.37</a:t>
            </a:r>
            <a:r>
              <a:rPr lang="es-CO" sz="2400" b="1" dirty="0" smtClean="0"/>
              <a:t>. </a:t>
            </a:r>
            <a:r>
              <a:rPr lang="es-CO" sz="2400" dirty="0"/>
              <a:t> Todo lo que el Padre me da, vendrá a mí; y al que a mí viene, no le echo fuera.</a:t>
            </a:r>
          </a:p>
          <a:p>
            <a:r>
              <a:rPr lang="es-CO" sz="2800" b="1" dirty="0">
                <a:solidFill>
                  <a:srgbClr val="FF0000"/>
                </a:solidFill>
              </a:rPr>
              <a:t>Hebreos </a:t>
            </a:r>
            <a:r>
              <a:rPr lang="es-CO" sz="2800" b="1" dirty="0" smtClean="0">
                <a:solidFill>
                  <a:srgbClr val="FF0000"/>
                </a:solidFill>
              </a:rPr>
              <a:t>7:25</a:t>
            </a:r>
            <a:r>
              <a:rPr lang="es-CO" sz="2400" b="1" dirty="0" smtClean="0"/>
              <a:t>. </a:t>
            </a:r>
            <a:r>
              <a:rPr lang="es-CO" sz="2400" b="1" dirty="0"/>
              <a:t> </a:t>
            </a:r>
            <a:r>
              <a:rPr lang="es-CO" sz="2400" dirty="0"/>
              <a:t>por lo cual puede también salvar perpetuamente a los que por él se acercan a Dios, viviendo siempre para interceder por ellos. </a:t>
            </a:r>
          </a:p>
          <a:p>
            <a:endParaRPr lang="es-CO" dirty="0"/>
          </a:p>
        </p:txBody>
      </p:sp>
      <p:sp>
        <p:nvSpPr>
          <p:cNvPr id="4" name="3 Rectángulo"/>
          <p:cNvSpPr/>
          <p:nvPr/>
        </p:nvSpPr>
        <p:spPr>
          <a:xfrm>
            <a:off x="3203848" y="5347563"/>
            <a:ext cx="6120680" cy="1446550"/>
          </a:xfrm>
          <a:prstGeom prst="rect">
            <a:avLst/>
          </a:prstGeom>
        </p:spPr>
        <p:txBody>
          <a:bodyPr wrap="square">
            <a:spAutoFit/>
          </a:bodyPr>
          <a:lstStyle/>
          <a:p>
            <a:r>
              <a:rPr lang="es-CO" sz="4400" u="sng" dirty="0">
                <a:latin typeface="Broadway" pitchFamily="82" charset="0"/>
              </a:rPr>
              <a:t>Soy un gran pecador:</a:t>
            </a:r>
          </a:p>
        </p:txBody>
      </p:sp>
    </p:spTree>
    <p:extLst>
      <p:ext uri="{BB962C8B-B14F-4D97-AF65-F5344CB8AC3E}">
        <p14:creationId xmlns:p14="http://schemas.microsoft.com/office/powerpoint/2010/main" val="2132504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heel(1)">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heel(1)">
                                      <p:cBhvr>
                                        <p:cTn id="2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2960" y="332656"/>
            <a:ext cx="7520940" cy="4464496"/>
          </a:xfrm>
        </p:spPr>
        <p:txBody>
          <a:bodyPr>
            <a:normAutofit lnSpcReduction="10000"/>
          </a:bodyPr>
          <a:lstStyle/>
          <a:p>
            <a:r>
              <a:rPr lang="es-CO" sz="3200" b="1" dirty="0" smtClean="0">
                <a:solidFill>
                  <a:srgbClr val="FF0000"/>
                </a:solidFill>
              </a:rPr>
              <a:t>Dios responde: </a:t>
            </a:r>
          </a:p>
          <a:p>
            <a:r>
              <a:rPr lang="es-CO" sz="2400" b="1" dirty="0" smtClean="0">
                <a:solidFill>
                  <a:srgbClr val="FF0000"/>
                </a:solidFill>
              </a:rPr>
              <a:t>Romanos </a:t>
            </a:r>
            <a:r>
              <a:rPr lang="es-CO" sz="2400" b="1" dirty="0">
                <a:solidFill>
                  <a:srgbClr val="FF0000"/>
                </a:solidFill>
              </a:rPr>
              <a:t>3:19.</a:t>
            </a:r>
            <a:r>
              <a:rPr lang="es-CO" sz="2400" dirty="0">
                <a:solidFill>
                  <a:srgbClr val="FF0000"/>
                </a:solidFill>
              </a:rPr>
              <a:t>20 </a:t>
            </a:r>
            <a:r>
              <a:rPr lang="es-CO" sz="2000" dirty="0" smtClean="0"/>
              <a:t>. Pero sabemos que todo lo que la ley dice, lo dice a los que están bajo la ley, para que toda boca se cierre y todo el mundo quede bajo el juicio de dios;  20 ya que por las obras de la ley ningún ser humano será justificado delante de él; porque por medio de la ley es el conocimiento del pecado.</a:t>
            </a:r>
          </a:p>
          <a:p>
            <a:r>
              <a:rPr lang="es-CO" sz="2400" b="1" dirty="0" smtClean="0">
                <a:solidFill>
                  <a:srgbClr val="FF0000"/>
                </a:solidFill>
              </a:rPr>
              <a:t>Romanos 3:24</a:t>
            </a:r>
            <a:r>
              <a:rPr lang="es-CO" sz="2000" b="1" dirty="0" smtClean="0"/>
              <a:t>. </a:t>
            </a:r>
            <a:r>
              <a:rPr lang="es-CO" sz="2000" dirty="0"/>
              <a:t>S</a:t>
            </a:r>
            <a:r>
              <a:rPr lang="es-CO" sz="2000" dirty="0" smtClean="0"/>
              <a:t>iendo </a:t>
            </a:r>
            <a:r>
              <a:rPr lang="es-CO" sz="2000" dirty="0"/>
              <a:t>justificados gratuitamente por su gracia, mediante la redención que es en Cristo Jesús, </a:t>
            </a:r>
          </a:p>
          <a:p>
            <a:r>
              <a:rPr lang="es-CO" sz="2400" b="1" dirty="0" smtClean="0">
                <a:solidFill>
                  <a:srgbClr val="FF0000"/>
                </a:solidFill>
              </a:rPr>
              <a:t>Gálatas 2.16</a:t>
            </a:r>
            <a:r>
              <a:rPr lang="es-CO" sz="2000" b="1" dirty="0" smtClean="0"/>
              <a:t>. </a:t>
            </a:r>
            <a:r>
              <a:rPr lang="es-CO" sz="2000" b="1" dirty="0"/>
              <a:t> </a:t>
            </a:r>
            <a:r>
              <a:rPr lang="es-CO" sz="2000" dirty="0"/>
              <a:t>S</a:t>
            </a:r>
            <a:r>
              <a:rPr lang="es-CO" sz="2000" dirty="0" smtClean="0"/>
              <a:t>abiendo </a:t>
            </a:r>
            <a:r>
              <a:rPr lang="es-CO" sz="2000" dirty="0"/>
              <a:t>que el hombre no es justificado por las obras de la ley, sino por la fe de Jesucristo, nosotros también hemos creído en Jesucristo, para ser justificados por la fe de Cristo y no por las obras de la ley, por cuanto por las obras de la ley nadie será justificado.</a:t>
            </a:r>
          </a:p>
          <a:p>
            <a:endParaRPr lang="es-CO" dirty="0"/>
          </a:p>
        </p:txBody>
      </p:sp>
      <p:sp>
        <p:nvSpPr>
          <p:cNvPr id="4" name="3 Rectángulo"/>
          <p:cNvSpPr/>
          <p:nvPr/>
        </p:nvSpPr>
        <p:spPr>
          <a:xfrm>
            <a:off x="2915816" y="5301208"/>
            <a:ext cx="5904656" cy="769441"/>
          </a:xfrm>
          <a:prstGeom prst="rect">
            <a:avLst/>
          </a:prstGeom>
        </p:spPr>
        <p:txBody>
          <a:bodyPr wrap="square">
            <a:spAutoFit/>
          </a:bodyPr>
          <a:lstStyle/>
          <a:p>
            <a:r>
              <a:rPr lang="es-CO" sz="4400" u="sng" dirty="0">
                <a:latin typeface="Broadway" pitchFamily="82" charset="0"/>
              </a:rPr>
              <a:t>Hago lo que puedo:</a:t>
            </a:r>
          </a:p>
        </p:txBody>
      </p:sp>
    </p:spTree>
    <p:extLst>
      <p:ext uri="{BB962C8B-B14F-4D97-AF65-F5344CB8AC3E}">
        <p14:creationId xmlns:p14="http://schemas.microsoft.com/office/powerpoint/2010/main" val="3133592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332656"/>
            <a:ext cx="8568952" cy="4347821"/>
          </a:xfrm>
        </p:spPr>
        <p:txBody>
          <a:bodyPr>
            <a:normAutofit lnSpcReduction="10000"/>
          </a:bodyPr>
          <a:lstStyle/>
          <a:p>
            <a:r>
              <a:rPr lang="es-CO" sz="2000" b="1" dirty="0" smtClean="0">
                <a:solidFill>
                  <a:srgbClr val="FF0000"/>
                </a:solidFill>
              </a:rPr>
              <a:t>Dios responde:</a:t>
            </a:r>
          </a:p>
          <a:p>
            <a:r>
              <a:rPr lang="es-CO" sz="1800" b="1" dirty="0" smtClean="0">
                <a:solidFill>
                  <a:srgbClr val="FF0000"/>
                </a:solidFill>
              </a:rPr>
              <a:t>Judas </a:t>
            </a:r>
            <a:r>
              <a:rPr lang="es-CO" sz="1800" b="1" dirty="0">
                <a:solidFill>
                  <a:srgbClr val="FF0000"/>
                </a:solidFill>
              </a:rPr>
              <a:t>24.</a:t>
            </a:r>
            <a:r>
              <a:rPr lang="es-CO" b="1" dirty="0"/>
              <a:t> </a:t>
            </a:r>
            <a:r>
              <a:rPr lang="es-CO" dirty="0"/>
              <a:t>Y a aquel que es poderoso para guardaros sin caída, y presentaros sin mancha delante de su gloria con gran alegría, </a:t>
            </a:r>
          </a:p>
          <a:p>
            <a:r>
              <a:rPr lang="es-CO" sz="1800" b="1" dirty="0">
                <a:solidFill>
                  <a:srgbClr val="FF0000"/>
                </a:solidFill>
              </a:rPr>
              <a:t>1a Timoteo 1:12:</a:t>
            </a:r>
            <a:r>
              <a:rPr lang="es-CO" dirty="0"/>
              <a:t> Doy gracias al que me fortaleció, a Cristo Jesús nuestro Señor, porque me tuvo por fiel, poniéndome en el ministerio, </a:t>
            </a:r>
          </a:p>
          <a:p>
            <a:r>
              <a:rPr lang="es-CO" sz="1800" b="1" dirty="0">
                <a:solidFill>
                  <a:srgbClr val="FF0000"/>
                </a:solidFill>
              </a:rPr>
              <a:t>Hebreos 7:25</a:t>
            </a:r>
            <a:r>
              <a:rPr lang="es-CO" b="1" dirty="0"/>
              <a:t>:</a:t>
            </a:r>
            <a:r>
              <a:rPr lang="es-CO" dirty="0"/>
              <a:t> por lo cual puede también salvar perpetuamente a los que por él se acercan a Dios, viviendo siempre para interceder por ellos.</a:t>
            </a:r>
          </a:p>
          <a:p>
            <a:r>
              <a:rPr lang="es-CO" sz="1800" b="1" dirty="0">
                <a:solidFill>
                  <a:srgbClr val="FF0000"/>
                </a:solidFill>
              </a:rPr>
              <a:t>Juan </a:t>
            </a:r>
            <a:r>
              <a:rPr lang="es-CO" sz="1800" b="1" dirty="0" smtClean="0">
                <a:solidFill>
                  <a:srgbClr val="FF0000"/>
                </a:solidFill>
              </a:rPr>
              <a:t>10:27.29:27.</a:t>
            </a:r>
            <a:r>
              <a:rPr lang="es-CO" dirty="0"/>
              <a:t> Mis ovejas oyen mi voz, y yo las conozco, y me siguen, 29 Mi Padre que me las dio, es mayor que todos, y nadie las puede arrebatar de la mano de mi Padre.  </a:t>
            </a:r>
            <a:br>
              <a:rPr lang="es-CO" dirty="0"/>
            </a:br>
            <a:endParaRPr lang="es-CO" dirty="0"/>
          </a:p>
          <a:p>
            <a:r>
              <a:rPr lang="es-CO" sz="1800" b="1" dirty="0">
                <a:solidFill>
                  <a:srgbClr val="FF0000"/>
                </a:solidFill>
              </a:rPr>
              <a:t>1 Pedro 1:5,</a:t>
            </a:r>
            <a:r>
              <a:rPr lang="es-CO" b="1" dirty="0"/>
              <a:t> </a:t>
            </a:r>
            <a:r>
              <a:rPr lang="es-CO" dirty="0"/>
              <a:t>que sois guardados por el poder de Dios mediante la fe, para alcanzar la salvación que está preparada para ser manifestada en el tiempo postrero. </a:t>
            </a:r>
          </a:p>
          <a:p>
            <a:r>
              <a:rPr lang="es-CO" sz="1800" b="1" dirty="0">
                <a:solidFill>
                  <a:srgbClr val="FF0000"/>
                </a:solidFill>
              </a:rPr>
              <a:t>Gálatas </a:t>
            </a:r>
            <a:r>
              <a:rPr lang="es-CO" sz="1800" b="1" dirty="0" smtClean="0">
                <a:solidFill>
                  <a:srgbClr val="FF0000"/>
                </a:solidFill>
              </a:rPr>
              <a:t>2:20.</a:t>
            </a:r>
            <a:r>
              <a:rPr lang="es-CO" b="1" dirty="0"/>
              <a:t> </a:t>
            </a:r>
            <a:r>
              <a:rPr lang="es-CO" dirty="0"/>
              <a:t>Con Cristo estoy juntamente crucificado, y ya no vivo yo, mas vive Cristo en mí; y lo que ahora vivo en la carne, lo vivo en la fe del Hijo de Dios, el cual me amó y se entregó a sí mismo por mí.</a:t>
            </a:r>
          </a:p>
        </p:txBody>
      </p:sp>
      <p:sp>
        <p:nvSpPr>
          <p:cNvPr id="4" name="3 Rectángulo"/>
          <p:cNvSpPr/>
          <p:nvPr/>
        </p:nvSpPr>
        <p:spPr>
          <a:xfrm>
            <a:off x="2771800" y="5157192"/>
            <a:ext cx="6120680" cy="1200329"/>
          </a:xfrm>
          <a:prstGeom prst="rect">
            <a:avLst/>
          </a:prstGeom>
        </p:spPr>
        <p:txBody>
          <a:bodyPr wrap="square">
            <a:spAutoFit/>
          </a:bodyPr>
          <a:lstStyle/>
          <a:p>
            <a:r>
              <a:rPr lang="es-CO" sz="3600" u="sng" dirty="0">
                <a:latin typeface="Broadway" pitchFamily="82" charset="0"/>
              </a:rPr>
              <a:t>Temo que no pueda mantenerme firme:</a:t>
            </a:r>
          </a:p>
        </p:txBody>
      </p:sp>
    </p:spTree>
    <p:extLst>
      <p:ext uri="{BB962C8B-B14F-4D97-AF65-F5344CB8AC3E}">
        <p14:creationId xmlns:p14="http://schemas.microsoft.com/office/powerpoint/2010/main" val="378201349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arn(inVertic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barn(inVertical)">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2960" y="188640"/>
            <a:ext cx="7520940" cy="4680520"/>
          </a:xfrm>
        </p:spPr>
        <p:txBody>
          <a:bodyPr>
            <a:normAutofit lnSpcReduction="10000"/>
          </a:bodyPr>
          <a:lstStyle/>
          <a:p>
            <a:r>
              <a:rPr lang="es-CO" sz="2400" b="1" dirty="0" smtClean="0">
                <a:solidFill>
                  <a:srgbClr val="FF0000"/>
                </a:solidFill>
              </a:rPr>
              <a:t>Dios responde:</a:t>
            </a:r>
          </a:p>
          <a:p>
            <a:r>
              <a:rPr lang="es-CO" sz="2000" b="1" dirty="0" smtClean="0">
                <a:solidFill>
                  <a:srgbClr val="FF0000"/>
                </a:solidFill>
              </a:rPr>
              <a:t>Mateo 23:10</a:t>
            </a:r>
            <a:r>
              <a:rPr lang="es-CO" sz="1800" b="1" dirty="0" smtClean="0"/>
              <a:t>. </a:t>
            </a:r>
            <a:r>
              <a:rPr lang="es-CO" sz="1800" dirty="0" smtClean="0"/>
              <a:t>Ni </a:t>
            </a:r>
            <a:r>
              <a:rPr lang="es-CO" sz="1800" dirty="0"/>
              <a:t>seáis llamados maestros; porque uno es vuestro Maestro, el Cristo. </a:t>
            </a:r>
          </a:p>
          <a:p>
            <a:r>
              <a:rPr lang="es-CO" sz="2000" b="1" dirty="0">
                <a:solidFill>
                  <a:srgbClr val="FF0000"/>
                </a:solidFill>
              </a:rPr>
              <a:t>Romanos </a:t>
            </a:r>
            <a:r>
              <a:rPr lang="es-CO" sz="2000" b="1" dirty="0" smtClean="0">
                <a:solidFill>
                  <a:srgbClr val="FF0000"/>
                </a:solidFill>
              </a:rPr>
              <a:t>14:12</a:t>
            </a:r>
            <a:r>
              <a:rPr lang="es-CO" sz="1800" b="1" dirty="0" smtClean="0"/>
              <a:t>. </a:t>
            </a:r>
            <a:r>
              <a:rPr lang="es-CO" sz="1800" dirty="0" smtClean="0"/>
              <a:t>De </a:t>
            </a:r>
            <a:r>
              <a:rPr lang="es-CO" sz="1800" dirty="0"/>
              <a:t>manera que cada uno de nosotros dará a Dios cuenta de sí. </a:t>
            </a:r>
          </a:p>
          <a:p>
            <a:r>
              <a:rPr lang="es-CO" sz="2000" b="1" dirty="0">
                <a:solidFill>
                  <a:srgbClr val="FF0000"/>
                </a:solidFill>
              </a:rPr>
              <a:t>Romanos </a:t>
            </a:r>
            <a:r>
              <a:rPr lang="es-CO" sz="2000" b="1" dirty="0" smtClean="0">
                <a:solidFill>
                  <a:srgbClr val="FF0000"/>
                </a:solidFill>
              </a:rPr>
              <a:t>2:1-3</a:t>
            </a:r>
            <a:r>
              <a:rPr lang="es-CO" sz="1800" b="1" dirty="0" smtClean="0"/>
              <a:t>. </a:t>
            </a:r>
            <a:r>
              <a:rPr lang="es-CO" sz="1800" dirty="0" smtClean="0"/>
              <a:t>Por </a:t>
            </a:r>
            <a:r>
              <a:rPr lang="es-CO" sz="1800" dirty="0"/>
              <a:t>lo cual eres inexcusable, oh hombre, quienquiera que seas tú que juzgas; pues en lo que juzgas a otro, te condenas a ti mismo; porque tú que juzgas haces lo mismo.  2 Mas sabemos que el juicio de Dios contra los que practican tales cosas es según verdad. 3 ¿Y piensas esto, oh hombre, tú que juzgas a los que tal hacen, y haces lo mismo, que tú escaparás del juicio de Dios? </a:t>
            </a:r>
          </a:p>
          <a:p>
            <a:r>
              <a:rPr lang="es-CO" sz="2000" b="1" dirty="0">
                <a:solidFill>
                  <a:srgbClr val="FF0000"/>
                </a:solidFill>
              </a:rPr>
              <a:t>Colosenses </a:t>
            </a:r>
            <a:r>
              <a:rPr lang="es-CO" sz="2000" b="1" dirty="0" smtClean="0">
                <a:solidFill>
                  <a:srgbClr val="FF0000"/>
                </a:solidFill>
              </a:rPr>
              <a:t>3:25</a:t>
            </a:r>
            <a:r>
              <a:rPr lang="es-CO" sz="1800" b="1" dirty="0" smtClean="0"/>
              <a:t>. </a:t>
            </a:r>
            <a:r>
              <a:rPr lang="es-CO" sz="1800" dirty="0" smtClean="0"/>
              <a:t>Mas </a:t>
            </a:r>
            <a:r>
              <a:rPr lang="es-CO" sz="1800" dirty="0"/>
              <a:t>el que hace injusticia, recibirá la injusticia que hiciere, porque no hay acepción de personas.</a:t>
            </a:r>
          </a:p>
          <a:p>
            <a:r>
              <a:rPr lang="es-CO" sz="2000" b="1" dirty="0">
                <a:solidFill>
                  <a:srgbClr val="FF0000"/>
                </a:solidFill>
              </a:rPr>
              <a:t>Juan </a:t>
            </a:r>
            <a:r>
              <a:rPr lang="es-CO" sz="2000" b="1" dirty="0" smtClean="0">
                <a:solidFill>
                  <a:srgbClr val="FF0000"/>
                </a:solidFill>
              </a:rPr>
              <a:t>21:22</a:t>
            </a:r>
            <a:r>
              <a:rPr lang="es-CO" sz="1800" dirty="0" smtClean="0"/>
              <a:t>. </a:t>
            </a:r>
            <a:r>
              <a:rPr lang="es-CO" sz="1800" dirty="0" smtClean="0"/>
              <a:t>Jesús </a:t>
            </a:r>
            <a:r>
              <a:rPr lang="es-CO" sz="1800" dirty="0"/>
              <a:t>le dijo: Si quiero que él quede hasta que yo venga, ¿qué a ti? Sígueme tú. </a:t>
            </a:r>
          </a:p>
          <a:p>
            <a:endParaRPr lang="es-CO" dirty="0"/>
          </a:p>
        </p:txBody>
      </p:sp>
      <p:sp>
        <p:nvSpPr>
          <p:cNvPr id="4" name="3 Rectángulo"/>
          <p:cNvSpPr/>
          <p:nvPr/>
        </p:nvSpPr>
        <p:spPr>
          <a:xfrm>
            <a:off x="2987824" y="5373216"/>
            <a:ext cx="5904656" cy="1200329"/>
          </a:xfrm>
          <a:prstGeom prst="rect">
            <a:avLst/>
          </a:prstGeom>
        </p:spPr>
        <p:txBody>
          <a:bodyPr wrap="square">
            <a:spAutoFit/>
          </a:bodyPr>
          <a:lstStyle/>
          <a:p>
            <a:r>
              <a:rPr lang="es-CO" sz="3600" u="sng" dirty="0">
                <a:latin typeface="Bauhaus 93" pitchFamily="82" charset="0"/>
              </a:rPr>
              <a:t>Hay muchos </a:t>
            </a:r>
            <a:r>
              <a:rPr lang="es-CO" sz="3600" u="sng" dirty="0" smtClean="0">
                <a:latin typeface="Bauhaus 93" pitchFamily="82" charset="0"/>
              </a:rPr>
              <a:t>hipócritas </a:t>
            </a:r>
            <a:r>
              <a:rPr lang="es-CO" sz="3600" u="sng" dirty="0">
                <a:latin typeface="Bauhaus 93" pitchFamily="82" charset="0"/>
              </a:rPr>
              <a:t>en la </a:t>
            </a:r>
            <a:r>
              <a:rPr lang="es-CO" sz="3600" u="sng" dirty="0" smtClean="0">
                <a:latin typeface="Bauhaus 93" pitchFamily="82" charset="0"/>
              </a:rPr>
              <a:t>iglesia:</a:t>
            </a:r>
            <a:endParaRPr lang="es-CO" sz="3600" u="sng" dirty="0">
              <a:latin typeface="Bauhaus 93" pitchFamily="82" charset="0"/>
            </a:endParaRPr>
          </a:p>
        </p:txBody>
      </p:sp>
    </p:spTree>
    <p:extLst>
      <p:ext uri="{BB962C8B-B14F-4D97-AF65-F5344CB8AC3E}">
        <p14:creationId xmlns:p14="http://schemas.microsoft.com/office/powerpoint/2010/main" val="1771618456"/>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arn(inVertical)">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188640"/>
            <a:ext cx="8496944" cy="4680520"/>
          </a:xfrm>
        </p:spPr>
        <p:txBody>
          <a:bodyPr>
            <a:normAutofit fontScale="92500" lnSpcReduction="10000"/>
          </a:bodyPr>
          <a:lstStyle/>
          <a:p>
            <a:r>
              <a:rPr lang="es-CO" sz="2200" b="1" dirty="0" smtClean="0">
                <a:solidFill>
                  <a:srgbClr val="FF0000"/>
                </a:solidFill>
              </a:rPr>
              <a:t>Dios responde:</a:t>
            </a:r>
          </a:p>
          <a:p>
            <a:r>
              <a:rPr lang="es-CO" sz="1700" b="1" dirty="0" smtClean="0">
                <a:solidFill>
                  <a:srgbClr val="FF0000"/>
                </a:solidFill>
              </a:rPr>
              <a:t>Juan 3:3. </a:t>
            </a:r>
            <a:r>
              <a:rPr lang="es-CO" dirty="0" smtClean="0"/>
              <a:t>Respondió </a:t>
            </a:r>
            <a:r>
              <a:rPr lang="es-CO" dirty="0"/>
              <a:t>Jesús y le dijo: De cierto, de cierto te digo, que el que no naciere de nuevo, no puede ver el reino de Dios.</a:t>
            </a:r>
          </a:p>
          <a:p>
            <a:r>
              <a:rPr lang="es-CO" sz="1700" b="1" dirty="0" smtClean="0">
                <a:solidFill>
                  <a:srgbClr val="FF0000"/>
                </a:solidFill>
              </a:rPr>
              <a:t>Gálatas 2:16</a:t>
            </a:r>
            <a:r>
              <a:rPr lang="es-CO" b="1" dirty="0" smtClean="0"/>
              <a:t>. </a:t>
            </a:r>
            <a:r>
              <a:rPr lang="es-CO" dirty="0" smtClean="0"/>
              <a:t>sabiendo </a:t>
            </a:r>
            <a:r>
              <a:rPr lang="es-CO" dirty="0"/>
              <a:t>que el hombre no es justificado por las obras de la ley, sino por la fe de Jesucristo, nosotros también hemos creído en Jesucristo, para ser justificados por la fe de Cristo y no por las obras de la ley, por cuanto por las obras de la ley nadie será justificado. </a:t>
            </a:r>
          </a:p>
          <a:p>
            <a:r>
              <a:rPr lang="es-CO" sz="1700" b="1" dirty="0">
                <a:solidFill>
                  <a:srgbClr val="FF0000"/>
                </a:solidFill>
              </a:rPr>
              <a:t>Efesios 2:8, </a:t>
            </a:r>
            <a:r>
              <a:rPr lang="es-CO" sz="1700" b="1" dirty="0" smtClean="0">
                <a:solidFill>
                  <a:srgbClr val="FF0000"/>
                </a:solidFill>
              </a:rPr>
              <a:t>9</a:t>
            </a:r>
            <a:r>
              <a:rPr lang="es-CO" b="1" dirty="0" smtClean="0"/>
              <a:t>. </a:t>
            </a:r>
            <a:r>
              <a:rPr lang="es-CO" dirty="0" smtClean="0"/>
              <a:t>Porque </a:t>
            </a:r>
            <a:r>
              <a:rPr lang="es-CO" dirty="0"/>
              <a:t>por gracia sois salvos por medio de la fe; y esto no de vosotros, pues es don de Dios;  9 no por obras, para que nadie se gloríe. </a:t>
            </a:r>
          </a:p>
          <a:p>
            <a:r>
              <a:rPr lang="es-CO" sz="1700" b="1" dirty="0">
                <a:solidFill>
                  <a:srgbClr val="FF0000"/>
                </a:solidFill>
              </a:rPr>
              <a:t>2 Timoteo 1:9</a:t>
            </a:r>
            <a:r>
              <a:rPr lang="es-CO" b="1" dirty="0"/>
              <a:t>,</a:t>
            </a:r>
            <a:r>
              <a:rPr lang="es-CO" dirty="0"/>
              <a:t> quien nos salvó y llamó con llamamiento santo, no conforme a nuestras obras, sino según el propósito suyo y la gracia que nos fue dada en Cristo Jesús antes de los tiempos de los siglos, </a:t>
            </a:r>
          </a:p>
          <a:p>
            <a:r>
              <a:rPr lang="es-CO" sz="1700" b="1" dirty="0">
                <a:solidFill>
                  <a:srgbClr val="FF0000"/>
                </a:solidFill>
              </a:rPr>
              <a:t>Tito </a:t>
            </a:r>
            <a:r>
              <a:rPr lang="es-CO" sz="1700" b="1" dirty="0" smtClean="0">
                <a:solidFill>
                  <a:srgbClr val="FF0000"/>
                </a:solidFill>
              </a:rPr>
              <a:t>1:16</a:t>
            </a:r>
            <a:r>
              <a:rPr lang="es-CO" b="1" dirty="0" smtClean="0"/>
              <a:t>. </a:t>
            </a:r>
            <a:r>
              <a:rPr lang="es-CO" dirty="0" smtClean="0"/>
              <a:t>Profesan </a:t>
            </a:r>
            <a:r>
              <a:rPr lang="es-CO" dirty="0"/>
              <a:t>conocer a Dios, pero con los hechos lo niegan, siendo abominables y rebeldes, reprobados en cuanto a toda buena obra.</a:t>
            </a:r>
          </a:p>
          <a:p>
            <a:r>
              <a:rPr lang="es-CO" sz="1700" b="1" dirty="0">
                <a:solidFill>
                  <a:srgbClr val="FF0000"/>
                </a:solidFill>
              </a:rPr>
              <a:t>Mateo 7:21 -</a:t>
            </a:r>
            <a:r>
              <a:rPr lang="es-CO" sz="1700" b="1" dirty="0" smtClean="0">
                <a:solidFill>
                  <a:srgbClr val="FF0000"/>
                </a:solidFill>
              </a:rPr>
              <a:t>23</a:t>
            </a:r>
            <a:r>
              <a:rPr lang="es-CO" b="1" dirty="0" smtClean="0"/>
              <a:t>. </a:t>
            </a:r>
            <a:r>
              <a:rPr lang="es-CO" dirty="0"/>
              <a:t> No todo el que me dice: Señor, Señor, entrará en el reino de los cielos, sino el que hace la voluntad de mi Padre que está en los cielos. 22 Muchos me dirán en aquel día: Señor, Señor, ¿no profetizamos en tu nombre, y en tu nombre echamos fuera demonios, y en tu nombre hicimos muchos milagros? 23 Y entonces les declararé: Nunca os conocí; apartaos de mí, hacedores de maldad.</a:t>
            </a:r>
          </a:p>
          <a:p>
            <a:endParaRPr lang="es-CO" dirty="0"/>
          </a:p>
        </p:txBody>
      </p:sp>
      <p:sp>
        <p:nvSpPr>
          <p:cNvPr id="4" name="3 Rectángulo"/>
          <p:cNvSpPr/>
          <p:nvPr/>
        </p:nvSpPr>
        <p:spPr>
          <a:xfrm>
            <a:off x="2987824" y="5373216"/>
            <a:ext cx="5904656" cy="646331"/>
          </a:xfrm>
          <a:prstGeom prst="rect">
            <a:avLst/>
          </a:prstGeom>
        </p:spPr>
        <p:txBody>
          <a:bodyPr wrap="square">
            <a:spAutoFit/>
          </a:bodyPr>
          <a:lstStyle/>
          <a:p>
            <a:r>
              <a:rPr lang="es-CO" sz="3600" u="sng" dirty="0">
                <a:latin typeface="Bernard MT Condensed" pitchFamily="18" charset="0"/>
              </a:rPr>
              <a:t>Soy miembro de la </a:t>
            </a:r>
            <a:r>
              <a:rPr lang="es-CO" sz="3600" u="sng" dirty="0" smtClean="0">
                <a:latin typeface="Bernard MT Condensed" pitchFamily="18" charset="0"/>
              </a:rPr>
              <a:t>iglesia:</a:t>
            </a:r>
            <a:endParaRPr lang="es-CO" sz="3600" u="sng" dirty="0">
              <a:latin typeface="Bernard MT Condensed" pitchFamily="18" charset="0"/>
            </a:endParaRPr>
          </a:p>
        </p:txBody>
      </p:sp>
    </p:spTree>
    <p:extLst>
      <p:ext uri="{BB962C8B-B14F-4D97-AF65-F5344CB8AC3E}">
        <p14:creationId xmlns:p14="http://schemas.microsoft.com/office/powerpoint/2010/main" val="28883074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332656"/>
            <a:ext cx="8424936" cy="4536504"/>
          </a:xfrm>
        </p:spPr>
        <p:txBody>
          <a:bodyPr>
            <a:normAutofit/>
          </a:bodyPr>
          <a:lstStyle/>
          <a:p>
            <a:r>
              <a:rPr lang="es-CO" sz="2000" dirty="0" smtClean="0">
                <a:solidFill>
                  <a:srgbClr val="FF0000"/>
                </a:solidFill>
              </a:rPr>
              <a:t>Dios responde:</a:t>
            </a:r>
          </a:p>
          <a:p>
            <a:r>
              <a:rPr lang="es-CO" sz="1800" b="1" dirty="0" smtClean="0">
                <a:solidFill>
                  <a:srgbClr val="FF0000"/>
                </a:solidFill>
              </a:rPr>
              <a:t>Juan 6:37. </a:t>
            </a:r>
            <a:r>
              <a:rPr lang="es-CO" dirty="0" smtClean="0"/>
              <a:t>Todo </a:t>
            </a:r>
            <a:r>
              <a:rPr lang="es-CO" dirty="0"/>
              <a:t>lo que el Padre me da, vendrá a mí; y al que a mí viene, no le echo fuera.</a:t>
            </a:r>
          </a:p>
          <a:p>
            <a:r>
              <a:rPr lang="es-CO" b="1" dirty="0">
                <a:solidFill>
                  <a:srgbClr val="FF0000"/>
                </a:solidFill>
              </a:rPr>
              <a:t>Romanos </a:t>
            </a:r>
            <a:r>
              <a:rPr lang="es-CO" b="1" dirty="0" smtClean="0">
                <a:solidFill>
                  <a:srgbClr val="FF0000"/>
                </a:solidFill>
              </a:rPr>
              <a:t>10:13</a:t>
            </a:r>
            <a:r>
              <a:rPr lang="es-CO" b="1" dirty="0" smtClean="0"/>
              <a:t>. </a:t>
            </a:r>
            <a:r>
              <a:rPr lang="es-CO" dirty="0" smtClean="0"/>
              <a:t>porque </a:t>
            </a:r>
            <a:r>
              <a:rPr lang="es-CO" dirty="0"/>
              <a:t>todo aquel que invocare el nombre del Señor, será salvo.</a:t>
            </a:r>
          </a:p>
          <a:p>
            <a:r>
              <a:rPr lang="es-CO" sz="1800" b="1" dirty="0">
                <a:solidFill>
                  <a:srgbClr val="FF0000"/>
                </a:solidFill>
              </a:rPr>
              <a:t>2a Pedro 3:9</a:t>
            </a:r>
            <a:r>
              <a:rPr lang="es-CO" b="1" dirty="0"/>
              <a:t>.</a:t>
            </a:r>
            <a:r>
              <a:rPr lang="es-CO" dirty="0"/>
              <a:t> El Señor no retarda su promesa, según algunos la tienen por tardanza, sino que es paciente para con nosotros, no queriendo que ninguno perezca, sino que todos procedan al arrepentimiento. </a:t>
            </a:r>
          </a:p>
          <a:p>
            <a:r>
              <a:rPr lang="es-CO" b="1" dirty="0">
                <a:solidFill>
                  <a:srgbClr val="FF0000"/>
                </a:solidFill>
              </a:rPr>
              <a:t>Juan </a:t>
            </a:r>
            <a:r>
              <a:rPr lang="es-CO" b="1" dirty="0" smtClean="0">
                <a:solidFill>
                  <a:srgbClr val="FF0000"/>
                </a:solidFill>
              </a:rPr>
              <a:t>6:40-47</a:t>
            </a:r>
            <a:r>
              <a:rPr lang="es-CO" dirty="0" smtClean="0"/>
              <a:t>. </a:t>
            </a:r>
            <a:r>
              <a:rPr lang="es-CO" dirty="0" smtClean="0"/>
              <a:t>Y </a:t>
            </a:r>
            <a:r>
              <a:rPr lang="es-CO" dirty="0"/>
              <a:t>esta es la voluntad del que me ha enviado: Que todo aquel que ve al Hijo, y cree en él, tenga vida eterna; y yo le resucitaré en el día postrero. 41 Murmuraban entonces de él los judíos, porque había dicho: Yo soy el pan que descendió del cielo. 42 Y decían: ¿No es éste Jesús, el hijo de José, cuyo padre y madre nosotros conocemos? ¿Cómo, pues, dice éste: Del cielo he descendido? 43 Jesús respondió y les dijo</a:t>
            </a:r>
            <a:r>
              <a:rPr lang="es-CO" dirty="0" smtClean="0"/>
              <a:t>: No </a:t>
            </a:r>
            <a:r>
              <a:rPr lang="es-CO" dirty="0"/>
              <a:t>murmuréis entre vosotros.  44 Ninguno puede venir a mí, si el Padre que me envió no le trajere; y yo le resucitaré en el día postrero.  45 Escrito está en los profetas: Y serán todos enseñados por Dios. Así que, todo aquel que oyó al Padre, y aprendió de él, viene a mí.  46 No que alguno haya visto al Padre, sino aquel que vino de Dios; éste ha visto al Padre.  47 De cierto, de cierto os digo: El que cree en mí, tiene vida eterna. </a:t>
            </a:r>
          </a:p>
          <a:p>
            <a:endParaRPr lang="es-CO" dirty="0"/>
          </a:p>
        </p:txBody>
      </p:sp>
      <p:sp>
        <p:nvSpPr>
          <p:cNvPr id="4" name="3 Rectángulo"/>
          <p:cNvSpPr/>
          <p:nvPr/>
        </p:nvSpPr>
        <p:spPr>
          <a:xfrm>
            <a:off x="3143272" y="5085184"/>
            <a:ext cx="5904656" cy="1569660"/>
          </a:xfrm>
          <a:prstGeom prst="rect">
            <a:avLst/>
          </a:prstGeom>
        </p:spPr>
        <p:txBody>
          <a:bodyPr wrap="square">
            <a:spAutoFit/>
          </a:bodyPr>
          <a:lstStyle/>
          <a:p>
            <a:r>
              <a:rPr lang="es-CO" sz="4800" u="sng" dirty="0">
                <a:latin typeface="Bernard MT Condensed" pitchFamily="18" charset="0"/>
              </a:rPr>
              <a:t>He cometido el pecado </a:t>
            </a:r>
            <a:r>
              <a:rPr lang="es-CO" sz="4800" u="sng" dirty="0" smtClean="0">
                <a:latin typeface="Bernard MT Condensed" pitchFamily="18" charset="0"/>
              </a:rPr>
              <a:t>imperdonable</a:t>
            </a:r>
            <a:r>
              <a:rPr lang="es-CO" sz="3600" u="sng" dirty="0" smtClean="0">
                <a:latin typeface="Bernard MT Condensed" pitchFamily="18" charset="0"/>
              </a:rPr>
              <a:t>:</a:t>
            </a:r>
            <a:endParaRPr lang="es-CO" sz="3600" u="sng" dirty="0">
              <a:latin typeface="Bernard MT Condensed" pitchFamily="18" charset="0"/>
            </a:endParaRPr>
          </a:p>
        </p:txBody>
      </p:sp>
    </p:spTree>
    <p:extLst>
      <p:ext uri="{BB962C8B-B14F-4D97-AF65-F5344CB8AC3E}">
        <p14:creationId xmlns:p14="http://schemas.microsoft.com/office/powerpoint/2010/main" val="1609904540"/>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wipe(down)">
                                      <p:cBhvr>
                                        <p:cTn id="25" dur="580">
                                          <p:stCondLst>
                                            <p:cond delay="0"/>
                                          </p:stCondLst>
                                        </p:cTn>
                                        <p:tgtEl>
                                          <p:spTgt spid="3">
                                            <p:txEl>
                                              <p:pRg st="1" end="1"/>
                                            </p:txEl>
                                          </p:spTgt>
                                        </p:tgtEl>
                                      </p:cBhvr>
                                    </p:animEffect>
                                    <p:anim calcmode="lin" valueType="num">
                                      <p:cBhvr>
                                        <p:cTn id="26"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1" end="1"/>
                                            </p:txEl>
                                          </p:spTgt>
                                        </p:tgtEl>
                                      </p:cBhvr>
                                      <p:to x="100000" y="60000"/>
                                    </p:animScale>
                                    <p:animScale>
                                      <p:cBhvr>
                                        <p:cTn id="32" dur="166" decel="50000">
                                          <p:stCondLst>
                                            <p:cond delay="676"/>
                                          </p:stCondLst>
                                        </p:cTn>
                                        <p:tgtEl>
                                          <p:spTgt spid="3">
                                            <p:txEl>
                                              <p:pRg st="1" end="1"/>
                                            </p:txEl>
                                          </p:spTgt>
                                        </p:tgtEl>
                                      </p:cBhvr>
                                      <p:to x="100000" y="100000"/>
                                    </p:animScale>
                                    <p:animScale>
                                      <p:cBhvr>
                                        <p:cTn id="33" dur="26">
                                          <p:stCondLst>
                                            <p:cond delay="1312"/>
                                          </p:stCondLst>
                                        </p:cTn>
                                        <p:tgtEl>
                                          <p:spTgt spid="3">
                                            <p:txEl>
                                              <p:pRg st="1" end="1"/>
                                            </p:txEl>
                                          </p:spTgt>
                                        </p:tgtEl>
                                      </p:cBhvr>
                                      <p:to x="100000" y="80000"/>
                                    </p:animScale>
                                    <p:animScale>
                                      <p:cBhvr>
                                        <p:cTn id="34" dur="166" decel="50000">
                                          <p:stCondLst>
                                            <p:cond delay="1338"/>
                                          </p:stCondLst>
                                        </p:cTn>
                                        <p:tgtEl>
                                          <p:spTgt spid="3">
                                            <p:txEl>
                                              <p:pRg st="1" end="1"/>
                                            </p:txEl>
                                          </p:spTgt>
                                        </p:tgtEl>
                                      </p:cBhvr>
                                      <p:to x="100000" y="100000"/>
                                    </p:animScale>
                                    <p:animScale>
                                      <p:cBhvr>
                                        <p:cTn id="35" dur="26">
                                          <p:stCondLst>
                                            <p:cond delay="1642"/>
                                          </p:stCondLst>
                                        </p:cTn>
                                        <p:tgtEl>
                                          <p:spTgt spid="3">
                                            <p:txEl>
                                              <p:pRg st="1" end="1"/>
                                            </p:txEl>
                                          </p:spTgt>
                                        </p:tgtEl>
                                      </p:cBhvr>
                                      <p:to x="100000" y="90000"/>
                                    </p:animScale>
                                    <p:animScale>
                                      <p:cBhvr>
                                        <p:cTn id="36" dur="166" decel="50000">
                                          <p:stCondLst>
                                            <p:cond delay="1668"/>
                                          </p:stCondLst>
                                        </p:cTn>
                                        <p:tgtEl>
                                          <p:spTgt spid="3">
                                            <p:txEl>
                                              <p:pRg st="1" end="1"/>
                                            </p:txEl>
                                          </p:spTgt>
                                        </p:tgtEl>
                                      </p:cBhvr>
                                      <p:to x="100000" y="100000"/>
                                    </p:animScale>
                                    <p:animScale>
                                      <p:cBhvr>
                                        <p:cTn id="37" dur="26">
                                          <p:stCondLst>
                                            <p:cond delay="1808"/>
                                          </p:stCondLst>
                                        </p:cTn>
                                        <p:tgtEl>
                                          <p:spTgt spid="3">
                                            <p:txEl>
                                              <p:pRg st="1" end="1"/>
                                            </p:txEl>
                                          </p:spTgt>
                                        </p:tgtEl>
                                      </p:cBhvr>
                                      <p:to x="100000" y="95000"/>
                                    </p:animScale>
                                    <p:animScale>
                                      <p:cBhvr>
                                        <p:cTn id="38" dur="166" decel="50000">
                                          <p:stCondLst>
                                            <p:cond delay="1834"/>
                                          </p:stCondLst>
                                        </p:cTn>
                                        <p:tgtEl>
                                          <p:spTgt spid="3">
                                            <p:txEl>
                                              <p:pRg st="1" end="1"/>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2" end="2"/>
                                            </p:txEl>
                                          </p:spTgt>
                                        </p:tgtEl>
                                        <p:attrNameLst>
                                          <p:attrName>style.visibility</p:attrName>
                                        </p:attrNameLst>
                                      </p:cBhvr>
                                      <p:to>
                                        <p:strVal val="visible"/>
                                      </p:to>
                                    </p:set>
                                    <p:animEffect transition="in" filter="wipe(down)">
                                      <p:cBhvr>
                                        <p:cTn id="43" dur="580">
                                          <p:stCondLst>
                                            <p:cond delay="0"/>
                                          </p:stCondLst>
                                        </p:cTn>
                                        <p:tgtEl>
                                          <p:spTgt spid="3">
                                            <p:txEl>
                                              <p:pRg st="2" end="2"/>
                                            </p:txEl>
                                          </p:spTgt>
                                        </p:tgtEl>
                                      </p:cBhvr>
                                    </p:animEffect>
                                    <p:anim calcmode="lin" valueType="num">
                                      <p:cBhvr>
                                        <p:cTn id="4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2" end="2"/>
                                            </p:txEl>
                                          </p:spTgt>
                                        </p:tgtEl>
                                      </p:cBhvr>
                                      <p:to x="100000" y="60000"/>
                                    </p:animScale>
                                    <p:animScale>
                                      <p:cBhvr>
                                        <p:cTn id="50" dur="166" decel="50000">
                                          <p:stCondLst>
                                            <p:cond delay="676"/>
                                          </p:stCondLst>
                                        </p:cTn>
                                        <p:tgtEl>
                                          <p:spTgt spid="3">
                                            <p:txEl>
                                              <p:pRg st="2" end="2"/>
                                            </p:txEl>
                                          </p:spTgt>
                                        </p:tgtEl>
                                      </p:cBhvr>
                                      <p:to x="100000" y="100000"/>
                                    </p:animScale>
                                    <p:animScale>
                                      <p:cBhvr>
                                        <p:cTn id="51" dur="26">
                                          <p:stCondLst>
                                            <p:cond delay="1312"/>
                                          </p:stCondLst>
                                        </p:cTn>
                                        <p:tgtEl>
                                          <p:spTgt spid="3">
                                            <p:txEl>
                                              <p:pRg st="2" end="2"/>
                                            </p:txEl>
                                          </p:spTgt>
                                        </p:tgtEl>
                                      </p:cBhvr>
                                      <p:to x="100000" y="80000"/>
                                    </p:animScale>
                                    <p:animScale>
                                      <p:cBhvr>
                                        <p:cTn id="52" dur="166" decel="50000">
                                          <p:stCondLst>
                                            <p:cond delay="1338"/>
                                          </p:stCondLst>
                                        </p:cTn>
                                        <p:tgtEl>
                                          <p:spTgt spid="3">
                                            <p:txEl>
                                              <p:pRg st="2" end="2"/>
                                            </p:txEl>
                                          </p:spTgt>
                                        </p:tgtEl>
                                      </p:cBhvr>
                                      <p:to x="100000" y="100000"/>
                                    </p:animScale>
                                    <p:animScale>
                                      <p:cBhvr>
                                        <p:cTn id="53" dur="26">
                                          <p:stCondLst>
                                            <p:cond delay="1642"/>
                                          </p:stCondLst>
                                        </p:cTn>
                                        <p:tgtEl>
                                          <p:spTgt spid="3">
                                            <p:txEl>
                                              <p:pRg st="2" end="2"/>
                                            </p:txEl>
                                          </p:spTgt>
                                        </p:tgtEl>
                                      </p:cBhvr>
                                      <p:to x="100000" y="90000"/>
                                    </p:animScale>
                                    <p:animScale>
                                      <p:cBhvr>
                                        <p:cTn id="54" dur="166" decel="50000">
                                          <p:stCondLst>
                                            <p:cond delay="1668"/>
                                          </p:stCondLst>
                                        </p:cTn>
                                        <p:tgtEl>
                                          <p:spTgt spid="3">
                                            <p:txEl>
                                              <p:pRg st="2" end="2"/>
                                            </p:txEl>
                                          </p:spTgt>
                                        </p:tgtEl>
                                      </p:cBhvr>
                                      <p:to x="100000" y="100000"/>
                                    </p:animScale>
                                    <p:animScale>
                                      <p:cBhvr>
                                        <p:cTn id="55" dur="26">
                                          <p:stCondLst>
                                            <p:cond delay="1808"/>
                                          </p:stCondLst>
                                        </p:cTn>
                                        <p:tgtEl>
                                          <p:spTgt spid="3">
                                            <p:txEl>
                                              <p:pRg st="2" end="2"/>
                                            </p:txEl>
                                          </p:spTgt>
                                        </p:tgtEl>
                                      </p:cBhvr>
                                      <p:to x="100000" y="95000"/>
                                    </p:animScale>
                                    <p:animScale>
                                      <p:cBhvr>
                                        <p:cTn id="56" dur="166" decel="50000">
                                          <p:stCondLst>
                                            <p:cond delay="1834"/>
                                          </p:stCondLst>
                                        </p:cTn>
                                        <p:tgtEl>
                                          <p:spTgt spid="3">
                                            <p:txEl>
                                              <p:pRg st="2" end="2"/>
                                            </p:txEl>
                                          </p:spTgt>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3">
                                            <p:txEl>
                                              <p:pRg st="3" end="3"/>
                                            </p:txEl>
                                          </p:spTgt>
                                        </p:tgtEl>
                                        <p:attrNameLst>
                                          <p:attrName>style.visibility</p:attrName>
                                        </p:attrNameLst>
                                      </p:cBhvr>
                                      <p:to>
                                        <p:strVal val="visible"/>
                                      </p:to>
                                    </p:set>
                                    <p:animEffect transition="in" filter="wipe(down)">
                                      <p:cBhvr>
                                        <p:cTn id="61" dur="580">
                                          <p:stCondLst>
                                            <p:cond delay="0"/>
                                          </p:stCondLst>
                                        </p:cTn>
                                        <p:tgtEl>
                                          <p:spTgt spid="3">
                                            <p:txEl>
                                              <p:pRg st="3" end="3"/>
                                            </p:txEl>
                                          </p:spTgt>
                                        </p:tgtEl>
                                      </p:cBhvr>
                                    </p:animEffect>
                                    <p:anim calcmode="lin" valueType="num">
                                      <p:cBhvr>
                                        <p:cTn id="62"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3">
                                            <p:txEl>
                                              <p:pRg st="3" end="3"/>
                                            </p:txEl>
                                          </p:spTgt>
                                        </p:tgtEl>
                                      </p:cBhvr>
                                      <p:to x="100000" y="60000"/>
                                    </p:animScale>
                                    <p:animScale>
                                      <p:cBhvr>
                                        <p:cTn id="68" dur="166" decel="50000">
                                          <p:stCondLst>
                                            <p:cond delay="676"/>
                                          </p:stCondLst>
                                        </p:cTn>
                                        <p:tgtEl>
                                          <p:spTgt spid="3">
                                            <p:txEl>
                                              <p:pRg st="3" end="3"/>
                                            </p:txEl>
                                          </p:spTgt>
                                        </p:tgtEl>
                                      </p:cBhvr>
                                      <p:to x="100000" y="100000"/>
                                    </p:animScale>
                                    <p:animScale>
                                      <p:cBhvr>
                                        <p:cTn id="69" dur="26">
                                          <p:stCondLst>
                                            <p:cond delay="1312"/>
                                          </p:stCondLst>
                                        </p:cTn>
                                        <p:tgtEl>
                                          <p:spTgt spid="3">
                                            <p:txEl>
                                              <p:pRg st="3" end="3"/>
                                            </p:txEl>
                                          </p:spTgt>
                                        </p:tgtEl>
                                      </p:cBhvr>
                                      <p:to x="100000" y="80000"/>
                                    </p:animScale>
                                    <p:animScale>
                                      <p:cBhvr>
                                        <p:cTn id="70" dur="166" decel="50000">
                                          <p:stCondLst>
                                            <p:cond delay="1338"/>
                                          </p:stCondLst>
                                        </p:cTn>
                                        <p:tgtEl>
                                          <p:spTgt spid="3">
                                            <p:txEl>
                                              <p:pRg st="3" end="3"/>
                                            </p:txEl>
                                          </p:spTgt>
                                        </p:tgtEl>
                                      </p:cBhvr>
                                      <p:to x="100000" y="100000"/>
                                    </p:animScale>
                                    <p:animScale>
                                      <p:cBhvr>
                                        <p:cTn id="71" dur="26">
                                          <p:stCondLst>
                                            <p:cond delay="1642"/>
                                          </p:stCondLst>
                                        </p:cTn>
                                        <p:tgtEl>
                                          <p:spTgt spid="3">
                                            <p:txEl>
                                              <p:pRg st="3" end="3"/>
                                            </p:txEl>
                                          </p:spTgt>
                                        </p:tgtEl>
                                      </p:cBhvr>
                                      <p:to x="100000" y="90000"/>
                                    </p:animScale>
                                    <p:animScale>
                                      <p:cBhvr>
                                        <p:cTn id="72" dur="166" decel="50000">
                                          <p:stCondLst>
                                            <p:cond delay="1668"/>
                                          </p:stCondLst>
                                        </p:cTn>
                                        <p:tgtEl>
                                          <p:spTgt spid="3">
                                            <p:txEl>
                                              <p:pRg st="3" end="3"/>
                                            </p:txEl>
                                          </p:spTgt>
                                        </p:tgtEl>
                                      </p:cBhvr>
                                      <p:to x="100000" y="100000"/>
                                    </p:animScale>
                                    <p:animScale>
                                      <p:cBhvr>
                                        <p:cTn id="73" dur="26">
                                          <p:stCondLst>
                                            <p:cond delay="1808"/>
                                          </p:stCondLst>
                                        </p:cTn>
                                        <p:tgtEl>
                                          <p:spTgt spid="3">
                                            <p:txEl>
                                              <p:pRg st="3" end="3"/>
                                            </p:txEl>
                                          </p:spTgt>
                                        </p:tgtEl>
                                      </p:cBhvr>
                                      <p:to x="100000" y="95000"/>
                                    </p:animScale>
                                    <p:animScale>
                                      <p:cBhvr>
                                        <p:cTn id="74" dur="166" decel="50000">
                                          <p:stCondLst>
                                            <p:cond delay="1834"/>
                                          </p:stCondLst>
                                        </p:cTn>
                                        <p:tgtEl>
                                          <p:spTgt spid="3">
                                            <p:txEl>
                                              <p:pRg st="3" end="3"/>
                                            </p:txEl>
                                          </p:spTgt>
                                        </p:tgtEl>
                                      </p:cBhvr>
                                      <p:to x="100000" y="100000"/>
                                    </p:animScale>
                                  </p:childTnLst>
                                </p:cTn>
                              </p:par>
                            </p:childTnLst>
                          </p:cTn>
                        </p:par>
                      </p:childTnLst>
                    </p:cTn>
                  </p:par>
                  <p:par>
                    <p:cTn id="75" fill="hold">
                      <p:stCondLst>
                        <p:cond delay="indefinite"/>
                      </p:stCondLst>
                      <p:childTnLst>
                        <p:par>
                          <p:cTn id="76" fill="hold">
                            <p:stCondLst>
                              <p:cond delay="0"/>
                            </p:stCondLst>
                            <p:childTnLst>
                              <p:par>
                                <p:cTn id="77" presetID="26" presetClass="entr" presetSubtype="0" fill="hold" grpId="0" nodeType="clickEffect">
                                  <p:stCondLst>
                                    <p:cond delay="0"/>
                                  </p:stCondLst>
                                  <p:childTnLst>
                                    <p:set>
                                      <p:cBhvr>
                                        <p:cTn id="78" dur="1" fill="hold">
                                          <p:stCondLst>
                                            <p:cond delay="0"/>
                                          </p:stCondLst>
                                        </p:cTn>
                                        <p:tgtEl>
                                          <p:spTgt spid="3">
                                            <p:txEl>
                                              <p:pRg st="4" end="4"/>
                                            </p:txEl>
                                          </p:spTgt>
                                        </p:tgtEl>
                                        <p:attrNameLst>
                                          <p:attrName>style.visibility</p:attrName>
                                        </p:attrNameLst>
                                      </p:cBhvr>
                                      <p:to>
                                        <p:strVal val="visible"/>
                                      </p:to>
                                    </p:set>
                                    <p:animEffect transition="in" filter="wipe(down)">
                                      <p:cBhvr>
                                        <p:cTn id="79" dur="580">
                                          <p:stCondLst>
                                            <p:cond delay="0"/>
                                          </p:stCondLst>
                                        </p:cTn>
                                        <p:tgtEl>
                                          <p:spTgt spid="3">
                                            <p:txEl>
                                              <p:pRg st="4" end="4"/>
                                            </p:txEl>
                                          </p:spTgt>
                                        </p:tgtEl>
                                      </p:cBhvr>
                                    </p:animEffect>
                                    <p:anim calcmode="lin" valueType="num">
                                      <p:cBhvr>
                                        <p:cTn id="80"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85" dur="26">
                                          <p:stCondLst>
                                            <p:cond delay="650"/>
                                          </p:stCondLst>
                                        </p:cTn>
                                        <p:tgtEl>
                                          <p:spTgt spid="3">
                                            <p:txEl>
                                              <p:pRg st="4" end="4"/>
                                            </p:txEl>
                                          </p:spTgt>
                                        </p:tgtEl>
                                      </p:cBhvr>
                                      <p:to x="100000" y="60000"/>
                                    </p:animScale>
                                    <p:animScale>
                                      <p:cBhvr>
                                        <p:cTn id="86" dur="166" decel="50000">
                                          <p:stCondLst>
                                            <p:cond delay="676"/>
                                          </p:stCondLst>
                                        </p:cTn>
                                        <p:tgtEl>
                                          <p:spTgt spid="3">
                                            <p:txEl>
                                              <p:pRg st="4" end="4"/>
                                            </p:txEl>
                                          </p:spTgt>
                                        </p:tgtEl>
                                      </p:cBhvr>
                                      <p:to x="100000" y="100000"/>
                                    </p:animScale>
                                    <p:animScale>
                                      <p:cBhvr>
                                        <p:cTn id="87" dur="26">
                                          <p:stCondLst>
                                            <p:cond delay="1312"/>
                                          </p:stCondLst>
                                        </p:cTn>
                                        <p:tgtEl>
                                          <p:spTgt spid="3">
                                            <p:txEl>
                                              <p:pRg st="4" end="4"/>
                                            </p:txEl>
                                          </p:spTgt>
                                        </p:tgtEl>
                                      </p:cBhvr>
                                      <p:to x="100000" y="80000"/>
                                    </p:animScale>
                                    <p:animScale>
                                      <p:cBhvr>
                                        <p:cTn id="88" dur="166" decel="50000">
                                          <p:stCondLst>
                                            <p:cond delay="1338"/>
                                          </p:stCondLst>
                                        </p:cTn>
                                        <p:tgtEl>
                                          <p:spTgt spid="3">
                                            <p:txEl>
                                              <p:pRg st="4" end="4"/>
                                            </p:txEl>
                                          </p:spTgt>
                                        </p:tgtEl>
                                      </p:cBhvr>
                                      <p:to x="100000" y="100000"/>
                                    </p:animScale>
                                    <p:animScale>
                                      <p:cBhvr>
                                        <p:cTn id="89" dur="26">
                                          <p:stCondLst>
                                            <p:cond delay="1642"/>
                                          </p:stCondLst>
                                        </p:cTn>
                                        <p:tgtEl>
                                          <p:spTgt spid="3">
                                            <p:txEl>
                                              <p:pRg st="4" end="4"/>
                                            </p:txEl>
                                          </p:spTgt>
                                        </p:tgtEl>
                                      </p:cBhvr>
                                      <p:to x="100000" y="90000"/>
                                    </p:animScale>
                                    <p:animScale>
                                      <p:cBhvr>
                                        <p:cTn id="90" dur="166" decel="50000">
                                          <p:stCondLst>
                                            <p:cond delay="1668"/>
                                          </p:stCondLst>
                                        </p:cTn>
                                        <p:tgtEl>
                                          <p:spTgt spid="3">
                                            <p:txEl>
                                              <p:pRg st="4" end="4"/>
                                            </p:txEl>
                                          </p:spTgt>
                                        </p:tgtEl>
                                      </p:cBhvr>
                                      <p:to x="100000" y="100000"/>
                                    </p:animScale>
                                    <p:animScale>
                                      <p:cBhvr>
                                        <p:cTn id="91" dur="26">
                                          <p:stCondLst>
                                            <p:cond delay="1808"/>
                                          </p:stCondLst>
                                        </p:cTn>
                                        <p:tgtEl>
                                          <p:spTgt spid="3">
                                            <p:txEl>
                                              <p:pRg st="4" end="4"/>
                                            </p:txEl>
                                          </p:spTgt>
                                        </p:tgtEl>
                                      </p:cBhvr>
                                      <p:to x="100000" y="95000"/>
                                    </p:animScale>
                                    <p:animScale>
                                      <p:cBhvr>
                                        <p:cTn id="92"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2960" y="188640"/>
            <a:ext cx="7520940" cy="4752528"/>
          </a:xfrm>
        </p:spPr>
        <p:txBody>
          <a:bodyPr>
            <a:normAutofit/>
          </a:bodyPr>
          <a:lstStyle/>
          <a:p>
            <a:r>
              <a:rPr lang="es-CO" sz="2400" b="1" dirty="0" smtClean="0">
                <a:solidFill>
                  <a:srgbClr val="FF0000"/>
                </a:solidFill>
              </a:rPr>
              <a:t>Dios responde: </a:t>
            </a:r>
          </a:p>
          <a:p>
            <a:r>
              <a:rPr lang="es-CO" sz="1800" b="1" dirty="0" smtClean="0">
                <a:solidFill>
                  <a:srgbClr val="FF0000"/>
                </a:solidFill>
              </a:rPr>
              <a:t>Juan 3:3-5. </a:t>
            </a:r>
            <a:r>
              <a:rPr lang="es-CO" dirty="0" smtClean="0"/>
              <a:t>Respondió </a:t>
            </a:r>
            <a:r>
              <a:rPr lang="es-CO" dirty="0"/>
              <a:t>Jesús y le dijo: De cierto, de cierto te digo, que el que no naciere de nuevo, no puede ver el reino de Dios.  4 Nicodemo le dijo: ¿Cómo puede un hombre nacer siendo viejo? ¿Puede acaso entrar por segunda vez en el vientre de su madre, y nacer? 5 Respondió Jesús: De cierto, de cierto te digo, que el que no naciere de agua y del Espíritu, no puede entrar en el reino de Dios. </a:t>
            </a:r>
          </a:p>
          <a:p>
            <a:r>
              <a:rPr lang="es-CO" sz="1800" b="1" dirty="0">
                <a:solidFill>
                  <a:srgbClr val="FF0000"/>
                </a:solidFill>
              </a:rPr>
              <a:t>Juan 3.18</a:t>
            </a:r>
            <a:r>
              <a:rPr lang="es-CO" sz="1800" dirty="0">
                <a:solidFill>
                  <a:srgbClr val="FF0000"/>
                </a:solidFill>
              </a:rPr>
              <a:t> </a:t>
            </a:r>
            <a:r>
              <a:rPr lang="es-CO" dirty="0" smtClean="0"/>
              <a:t>. El </a:t>
            </a:r>
            <a:r>
              <a:rPr lang="es-CO" dirty="0"/>
              <a:t>que en él cree, no es condenado; pero el que no cree, ya ha sido condenado, porque no ha creído en el nombre del unigénito Hijo de Dios. </a:t>
            </a:r>
          </a:p>
          <a:p>
            <a:r>
              <a:rPr lang="es-CO" sz="1800" b="1" dirty="0">
                <a:solidFill>
                  <a:srgbClr val="FF0000"/>
                </a:solidFill>
              </a:rPr>
              <a:t>Juan </a:t>
            </a:r>
            <a:r>
              <a:rPr lang="es-CO" sz="1800" b="1" dirty="0" smtClean="0">
                <a:solidFill>
                  <a:srgbClr val="FF0000"/>
                </a:solidFill>
              </a:rPr>
              <a:t>8:24. </a:t>
            </a:r>
            <a:r>
              <a:rPr lang="es-CO" dirty="0" smtClean="0"/>
              <a:t>Por </a:t>
            </a:r>
            <a:r>
              <a:rPr lang="es-CO" dirty="0"/>
              <a:t>eso os dije que moriréis en vuestros pecados; porque si no creéis que yo soy, en vuestros pecados moriréis. </a:t>
            </a:r>
          </a:p>
          <a:p>
            <a:r>
              <a:rPr lang="es-CO" sz="1800" b="1" dirty="0">
                <a:solidFill>
                  <a:srgbClr val="FF0000"/>
                </a:solidFill>
              </a:rPr>
              <a:t>Romanos </a:t>
            </a:r>
            <a:r>
              <a:rPr lang="es-CO" sz="1800" b="1" dirty="0" smtClean="0">
                <a:solidFill>
                  <a:srgbClr val="FF0000"/>
                </a:solidFill>
              </a:rPr>
              <a:t>6:23. </a:t>
            </a:r>
            <a:r>
              <a:rPr lang="es-CO" dirty="0" smtClean="0"/>
              <a:t>Porque </a:t>
            </a:r>
            <a:r>
              <a:rPr lang="es-CO" dirty="0"/>
              <a:t>la paga del pecado es muerte, mas la dádiva de Dios es vida eterna en Cristo Jesús Señor nuestro. </a:t>
            </a:r>
          </a:p>
          <a:p>
            <a:r>
              <a:rPr lang="es-CO" sz="1800" b="1" dirty="0">
                <a:solidFill>
                  <a:srgbClr val="FF0000"/>
                </a:solidFill>
              </a:rPr>
              <a:t>Romanos 3:22, </a:t>
            </a:r>
            <a:r>
              <a:rPr lang="es-CO" b="1" dirty="0"/>
              <a:t>23</a:t>
            </a:r>
            <a:r>
              <a:rPr lang="es-CO" dirty="0"/>
              <a:t> la justicia de Dios por medio de la fe en Jesucristo, para todos los que creen en él. Porque no hay diferencia,  23 por cuanto todos pecaron, y están destituidos de la gloria de Dios, </a:t>
            </a:r>
          </a:p>
        </p:txBody>
      </p:sp>
      <p:sp>
        <p:nvSpPr>
          <p:cNvPr id="4" name="3 Rectángulo"/>
          <p:cNvSpPr/>
          <p:nvPr/>
        </p:nvSpPr>
        <p:spPr>
          <a:xfrm>
            <a:off x="2876566" y="5301208"/>
            <a:ext cx="5997539" cy="646331"/>
          </a:xfrm>
          <a:prstGeom prst="rect">
            <a:avLst/>
          </a:prstGeom>
        </p:spPr>
        <p:txBody>
          <a:bodyPr wrap="none">
            <a:spAutoFit/>
          </a:bodyPr>
          <a:lstStyle/>
          <a:p>
            <a:r>
              <a:rPr lang="es-CO" sz="3600" u="sng" dirty="0">
                <a:latin typeface="Bernard MT Condensed" pitchFamily="18" charset="0"/>
              </a:rPr>
              <a:t>Creo que soy una persona </a:t>
            </a:r>
            <a:r>
              <a:rPr lang="es-CO" sz="3600" u="sng" dirty="0" smtClean="0">
                <a:latin typeface="Bernard MT Condensed" pitchFamily="18" charset="0"/>
              </a:rPr>
              <a:t>buena</a:t>
            </a:r>
            <a:r>
              <a:rPr lang="es-CO" sz="3600" b="1" dirty="0" smtClean="0"/>
              <a:t>:</a:t>
            </a:r>
            <a:endParaRPr lang="es-CO" sz="3600" b="1" dirty="0"/>
          </a:p>
        </p:txBody>
      </p:sp>
    </p:spTree>
    <p:extLst>
      <p:ext uri="{BB962C8B-B14F-4D97-AF65-F5344CB8AC3E}">
        <p14:creationId xmlns:p14="http://schemas.microsoft.com/office/powerpoint/2010/main" val="2326953446"/>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p:cTn id="35"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 calcmode="lin" valueType="num">
                                      <p:cBhvr>
                                        <p:cTn id="42"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44"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2960" y="332656"/>
            <a:ext cx="7520940" cy="4536504"/>
          </a:xfrm>
        </p:spPr>
        <p:txBody>
          <a:bodyPr>
            <a:normAutofit lnSpcReduction="10000"/>
          </a:bodyPr>
          <a:lstStyle/>
          <a:p>
            <a:r>
              <a:rPr lang="es-CO" sz="2600" b="1" dirty="0" smtClean="0">
                <a:solidFill>
                  <a:srgbClr val="FF0000"/>
                </a:solidFill>
              </a:rPr>
              <a:t>Dios responde: </a:t>
            </a:r>
          </a:p>
          <a:p>
            <a:r>
              <a:rPr lang="es-CO" sz="1800" b="1" dirty="0" smtClean="0">
                <a:solidFill>
                  <a:srgbClr val="FF0000"/>
                </a:solidFill>
              </a:rPr>
              <a:t>Lucas </a:t>
            </a:r>
            <a:r>
              <a:rPr lang="es-CO" sz="1800" b="1" dirty="0">
                <a:solidFill>
                  <a:srgbClr val="FF0000"/>
                </a:solidFill>
              </a:rPr>
              <a:t>13:3, </a:t>
            </a:r>
            <a:r>
              <a:rPr lang="es-CO" dirty="0"/>
              <a:t>Os digo: No; antes si no os arrepentís, todos pereceréis igualmente. </a:t>
            </a:r>
          </a:p>
          <a:p>
            <a:r>
              <a:rPr lang="es-CO" sz="1800" b="1" dirty="0">
                <a:solidFill>
                  <a:srgbClr val="FF0000"/>
                </a:solidFill>
              </a:rPr>
              <a:t>Juan 3:36:</a:t>
            </a:r>
            <a:r>
              <a:rPr lang="es-CO" sz="1800" dirty="0">
                <a:solidFill>
                  <a:srgbClr val="FF0000"/>
                </a:solidFill>
              </a:rPr>
              <a:t> </a:t>
            </a:r>
            <a:r>
              <a:rPr lang="es-CO" dirty="0"/>
              <a:t>El que cree en el Hijo tiene vida eterna; pero el que rehúsa creer en el Hijo no verá la vida, sino que la ira de Dios está sobre él. </a:t>
            </a:r>
          </a:p>
          <a:p>
            <a:r>
              <a:rPr lang="es-CO" sz="1800" b="1" dirty="0">
                <a:solidFill>
                  <a:srgbClr val="FF0000"/>
                </a:solidFill>
              </a:rPr>
              <a:t>Romanos 2:4,5:</a:t>
            </a:r>
            <a:r>
              <a:rPr lang="es-CO" sz="1800" dirty="0">
                <a:solidFill>
                  <a:srgbClr val="FF0000"/>
                </a:solidFill>
              </a:rPr>
              <a:t> </a:t>
            </a:r>
            <a:r>
              <a:rPr lang="es-CO" dirty="0" smtClean="0"/>
              <a:t> ¿</a:t>
            </a:r>
            <a:r>
              <a:rPr lang="es-CO" dirty="0"/>
              <a:t>O menosprecias las riquezas de su benignidad, paciencia y longanimidad, ignorando que su benignidad te guía al arrepentimiento?  5 Pero por tu dureza y por tu corazón no arrepentido, atesoras para ti mismo ira para el día de la ira y de la revelación del justo juicio de Dios, </a:t>
            </a:r>
          </a:p>
          <a:p>
            <a:r>
              <a:rPr lang="es-CO" sz="1700" b="1" dirty="0">
                <a:solidFill>
                  <a:srgbClr val="FF0000"/>
                </a:solidFill>
              </a:rPr>
              <a:t>2a Pedro 2: 4, 6, 9: </a:t>
            </a:r>
            <a:r>
              <a:rPr lang="es-CO" dirty="0"/>
              <a:t>Porque si Dios no perdonó a los ángeles que pecaron, sino que arrojándolos al infierno los entregó a prisiones de oscuridad, para ser reservados al juicio; 6 y si condenó por destrucción a las ciudades de Sodoma y de Gomorra, reduciéndolas a ceniza y poniéndolas de ejemplo a los que habían de vivir impíamente, 9 sabe el Señor librar de tentación a los piadosos, y reservar a los injustos para ser castigados en el día del juicio; </a:t>
            </a:r>
          </a:p>
          <a:p>
            <a:r>
              <a:rPr lang="es-CO" sz="1700" b="1" dirty="0">
                <a:solidFill>
                  <a:srgbClr val="FF0000"/>
                </a:solidFill>
              </a:rPr>
              <a:t>Juan 3:18 </a:t>
            </a:r>
            <a:r>
              <a:rPr lang="es-CO" sz="1700" b="1" dirty="0" smtClean="0">
                <a:solidFill>
                  <a:srgbClr val="FF0000"/>
                </a:solidFill>
              </a:rPr>
              <a:t>.</a:t>
            </a:r>
            <a:r>
              <a:rPr lang="es-CO" dirty="0" smtClean="0"/>
              <a:t>El </a:t>
            </a:r>
            <a:r>
              <a:rPr lang="es-CO" dirty="0"/>
              <a:t>que en él cree, no es condenado; pero el que no cree, ya ha sido condenado, porque no ha creído en el nombre del unigénito Hijo de Dios. </a:t>
            </a:r>
          </a:p>
          <a:p>
            <a:endParaRPr lang="es-CO" dirty="0"/>
          </a:p>
        </p:txBody>
      </p:sp>
      <p:sp>
        <p:nvSpPr>
          <p:cNvPr id="4" name="3 Rectángulo"/>
          <p:cNvSpPr/>
          <p:nvPr/>
        </p:nvSpPr>
        <p:spPr>
          <a:xfrm>
            <a:off x="2987824" y="5445224"/>
            <a:ext cx="5676554" cy="769441"/>
          </a:xfrm>
          <a:prstGeom prst="rect">
            <a:avLst/>
          </a:prstGeom>
        </p:spPr>
        <p:txBody>
          <a:bodyPr wrap="none">
            <a:spAutoFit/>
          </a:bodyPr>
          <a:lstStyle/>
          <a:p>
            <a:r>
              <a:rPr lang="es-CO" sz="4400" u="sng" dirty="0">
                <a:latin typeface="Bernard MT Condensed" pitchFamily="18" charset="0"/>
              </a:rPr>
              <a:t>Dios no condena a </a:t>
            </a:r>
            <a:r>
              <a:rPr lang="es-CO" sz="4400" u="sng" dirty="0" smtClean="0">
                <a:latin typeface="Bernard MT Condensed" pitchFamily="18" charset="0"/>
              </a:rPr>
              <a:t>nadie:</a:t>
            </a:r>
            <a:endParaRPr lang="es-CO" sz="4400" u="sng" dirty="0">
              <a:latin typeface="Bernard MT Condensed" pitchFamily="18" charset="0"/>
            </a:endParaRPr>
          </a:p>
        </p:txBody>
      </p:sp>
    </p:spTree>
    <p:extLst>
      <p:ext uri="{BB962C8B-B14F-4D97-AF65-F5344CB8AC3E}">
        <p14:creationId xmlns:p14="http://schemas.microsoft.com/office/powerpoint/2010/main" val="3900389460"/>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2960" y="260648"/>
            <a:ext cx="7520940" cy="4464496"/>
          </a:xfrm>
        </p:spPr>
        <p:txBody>
          <a:bodyPr>
            <a:normAutofit/>
          </a:bodyPr>
          <a:lstStyle/>
          <a:p>
            <a:r>
              <a:rPr lang="es-CO" sz="2800" b="1" dirty="0" smtClean="0">
                <a:solidFill>
                  <a:srgbClr val="FF0000"/>
                </a:solidFill>
              </a:rPr>
              <a:t>Dios responde: </a:t>
            </a:r>
          </a:p>
          <a:p>
            <a:r>
              <a:rPr lang="es-CO" sz="2400" b="1" dirty="0" smtClean="0">
                <a:solidFill>
                  <a:srgbClr val="FF0000"/>
                </a:solidFill>
              </a:rPr>
              <a:t>Marcos </a:t>
            </a:r>
            <a:r>
              <a:rPr lang="es-CO" sz="2400" b="1" dirty="0">
                <a:solidFill>
                  <a:srgbClr val="FF0000"/>
                </a:solidFill>
              </a:rPr>
              <a:t>11:25, 26. </a:t>
            </a:r>
            <a:r>
              <a:rPr lang="es-CO" sz="2000" dirty="0"/>
              <a:t>Y cuando estéis orando, perdonad, si tenéis algo contra alguno, para que también vuestro Padre que está en los cielos os perdone a vosotros vuestras ofensas.  26 Porque si vosotros no perdonáis, tampoco vuestro Padre que está en los cielos os perdonará vuestras ofensas.</a:t>
            </a:r>
          </a:p>
          <a:p>
            <a:r>
              <a:rPr lang="es-CO" sz="2400" b="1" dirty="0">
                <a:solidFill>
                  <a:srgbClr val="FF0000"/>
                </a:solidFill>
              </a:rPr>
              <a:t>Mateo 6:15.</a:t>
            </a:r>
            <a:r>
              <a:rPr lang="es-CO" sz="2400" dirty="0">
                <a:solidFill>
                  <a:srgbClr val="FF0000"/>
                </a:solidFill>
              </a:rPr>
              <a:t> </a:t>
            </a:r>
            <a:r>
              <a:rPr lang="es-CO" sz="2000" dirty="0"/>
              <a:t>M</a:t>
            </a:r>
            <a:r>
              <a:rPr lang="es-CO" sz="2000" dirty="0" smtClean="0"/>
              <a:t>as </a:t>
            </a:r>
            <a:r>
              <a:rPr lang="es-CO" sz="2000" dirty="0"/>
              <a:t>si no perdonáis a los hombres sus ofensas, tampoco vuestro Padre os perdonará vuestras ofensas.</a:t>
            </a:r>
          </a:p>
          <a:p>
            <a:r>
              <a:rPr lang="es-CO" sz="2400" b="1" dirty="0">
                <a:solidFill>
                  <a:srgbClr val="FF0000"/>
                </a:solidFill>
              </a:rPr>
              <a:t>1a Juan </a:t>
            </a:r>
            <a:r>
              <a:rPr lang="es-CO" sz="2400" b="1" dirty="0" smtClean="0">
                <a:solidFill>
                  <a:srgbClr val="FF0000"/>
                </a:solidFill>
              </a:rPr>
              <a:t>4:20. </a:t>
            </a:r>
            <a:r>
              <a:rPr lang="es-CO" sz="2000" dirty="0" smtClean="0"/>
              <a:t>Si </a:t>
            </a:r>
            <a:r>
              <a:rPr lang="es-CO" sz="2000" dirty="0"/>
              <a:t>alguno dice: Yo amo a Dios, y aborrece a su hermano, es mentiroso. Pues el que no ama a su hermano a quien ha visto, ¿cómo puede amar a Dios a quien no ha visto? </a:t>
            </a:r>
          </a:p>
          <a:p>
            <a:r>
              <a:rPr lang="es-CO" sz="2000" dirty="0">
                <a:solidFill>
                  <a:srgbClr val="FF0000"/>
                </a:solidFill>
              </a:rPr>
              <a:t>Filipenses </a:t>
            </a:r>
            <a:r>
              <a:rPr lang="es-CO" sz="2000" dirty="0" smtClean="0">
                <a:solidFill>
                  <a:srgbClr val="FF0000"/>
                </a:solidFill>
              </a:rPr>
              <a:t>4:13</a:t>
            </a:r>
            <a:r>
              <a:rPr lang="es-CO" sz="2000" dirty="0" smtClean="0">
                <a:solidFill>
                  <a:srgbClr val="FF0000"/>
                </a:solidFill>
              </a:rPr>
              <a:t>. </a:t>
            </a:r>
            <a:r>
              <a:rPr lang="es-CO" sz="2000" dirty="0" smtClean="0"/>
              <a:t>Todo </a:t>
            </a:r>
            <a:r>
              <a:rPr lang="es-CO" sz="2000" dirty="0"/>
              <a:t>lo puedo en Cristo que me fortalece.</a:t>
            </a:r>
          </a:p>
        </p:txBody>
      </p:sp>
      <p:sp>
        <p:nvSpPr>
          <p:cNvPr id="4" name="3 Rectángulo"/>
          <p:cNvSpPr/>
          <p:nvPr/>
        </p:nvSpPr>
        <p:spPr>
          <a:xfrm>
            <a:off x="3174854" y="5445224"/>
            <a:ext cx="5039265" cy="646331"/>
          </a:xfrm>
          <a:prstGeom prst="rect">
            <a:avLst/>
          </a:prstGeom>
        </p:spPr>
        <p:txBody>
          <a:bodyPr wrap="none">
            <a:spAutoFit/>
          </a:bodyPr>
          <a:lstStyle/>
          <a:p>
            <a:r>
              <a:rPr lang="es-CO" sz="3600" u="sng" dirty="0">
                <a:latin typeface="Bernard MT Condensed" pitchFamily="18" charset="0"/>
              </a:rPr>
              <a:t>No puedo perdonar a </a:t>
            </a:r>
            <a:r>
              <a:rPr lang="es-CO" sz="3600" u="sng" dirty="0" smtClean="0">
                <a:latin typeface="Bernard MT Condensed" pitchFamily="18" charset="0"/>
              </a:rPr>
              <a:t>otros:</a:t>
            </a:r>
            <a:endParaRPr lang="es-CO" sz="3600" u="sng" dirty="0">
              <a:latin typeface="Bernard MT Condensed" pitchFamily="18" charset="0"/>
            </a:endParaRPr>
          </a:p>
        </p:txBody>
      </p:sp>
    </p:spTree>
    <p:extLst>
      <p:ext uri="{BB962C8B-B14F-4D97-AF65-F5344CB8AC3E}">
        <p14:creationId xmlns:p14="http://schemas.microsoft.com/office/powerpoint/2010/main" val="447784653"/>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ircle(in)">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circle(in)">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circle(in)">
                                      <p:cBhvr>
                                        <p:cTn id="2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755576" y="332656"/>
            <a:ext cx="7520940" cy="548640"/>
          </a:xfrm>
        </p:spPr>
        <p:txBody>
          <a:bodyPr>
            <a:normAutofit fontScale="90000"/>
          </a:bodyPr>
          <a:lstStyle/>
          <a:p>
            <a:r>
              <a:rPr lang="es-CO" dirty="0" smtClean="0"/>
              <a:t/>
            </a:r>
            <a:br>
              <a:rPr lang="es-CO" dirty="0" smtClean="0"/>
            </a:br>
            <a:endParaRPr lang="es-CO" dirty="0"/>
          </a:p>
        </p:txBody>
      </p:sp>
      <p:sp>
        <p:nvSpPr>
          <p:cNvPr id="3" name="2 Marcador de contenido"/>
          <p:cNvSpPr>
            <a:spLocks noGrp="1"/>
          </p:cNvSpPr>
          <p:nvPr>
            <p:ph idx="1"/>
          </p:nvPr>
        </p:nvSpPr>
        <p:spPr>
          <a:xfrm>
            <a:off x="822960" y="260648"/>
            <a:ext cx="7520940" cy="4536504"/>
          </a:xfrm>
        </p:spPr>
        <p:txBody>
          <a:bodyPr>
            <a:noAutofit/>
          </a:bodyPr>
          <a:lstStyle/>
          <a:p>
            <a:r>
              <a:rPr lang="es-CO" sz="2800" b="1" dirty="0" smtClean="0">
                <a:solidFill>
                  <a:srgbClr val="FF0000"/>
                </a:solidFill>
              </a:rPr>
              <a:t>Dios responde:</a:t>
            </a:r>
          </a:p>
          <a:p>
            <a:r>
              <a:rPr lang="es-CO" sz="2000" b="1" dirty="0" smtClean="0">
                <a:solidFill>
                  <a:srgbClr val="FF0000"/>
                </a:solidFill>
              </a:rPr>
              <a:t>Hebreos  9:27. </a:t>
            </a:r>
            <a:r>
              <a:rPr lang="es-CO" sz="1800" dirty="0" smtClean="0"/>
              <a:t>Y </a:t>
            </a:r>
            <a:r>
              <a:rPr lang="es-CO" sz="1800" dirty="0"/>
              <a:t>de la manera que está establecido para los hombres que mueran una sola vez, y después de esto el juicio, </a:t>
            </a:r>
          </a:p>
          <a:p>
            <a:r>
              <a:rPr lang="es-CO" sz="2000" b="1" dirty="0">
                <a:solidFill>
                  <a:srgbClr val="FF0000"/>
                </a:solidFill>
              </a:rPr>
              <a:t>2ª </a:t>
            </a:r>
            <a:r>
              <a:rPr lang="es-CO" sz="2000" b="1" dirty="0" smtClean="0">
                <a:solidFill>
                  <a:srgbClr val="FF0000"/>
                </a:solidFill>
              </a:rPr>
              <a:t>Cor. 5:10. </a:t>
            </a:r>
            <a:r>
              <a:rPr lang="es-CO" sz="1800" dirty="0" smtClean="0"/>
              <a:t>Porque </a:t>
            </a:r>
            <a:r>
              <a:rPr lang="es-CO" sz="1800" dirty="0"/>
              <a:t>es necesario que todos nosotros comparezcamos ante el tribunal de Cristo, para que cada uno reciba según lo que haya hecho mientras estaba en el cuerpo, sea bueno o sea malo.</a:t>
            </a:r>
          </a:p>
          <a:p>
            <a:r>
              <a:rPr lang="es-CO" sz="2000" b="1" dirty="0">
                <a:solidFill>
                  <a:srgbClr val="FF0000"/>
                </a:solidFill>
              </a:rPr>
              <a:t>2ª </a:t>
            </a:r>
            <a:r>
              <a:rPr lang="es-CO" sz="2000" b="1" dirty="0" smtClean="0">
                <a:solidFill>
                  <a:srgbClr val="FF0000"/>
                </a:solidFill>
              </a:rPr>
              <a:t>Cor. 6:2. </a:t>
            </a:r>
            <a:r>
              <a:rPr lang="es-CO" sz="1800" dirty="0" smtClean="0"/>
              <a:t>Porque </a:t>
            </a:r>
            <a:r>
              <a:rPr lang="es-CO" sz="1800" dirty="0"/>
              <a:t>dice: </a:t>
            </a:r>
            <a:r>
              <a:rPr lang="es-CO" sz="1800" i="1" dirty="0"/>
              <a:t>En tiempo aceptable te he oído, Y en día de salvación te he socorrido. </a:t>
            </a:r>
            <a:r>
              <a:rPr lang="es-CO" sz="1800" dirty="0"/>
              <a:t> </a:t>
            </a:r>
            <a:br>
              <a:rPr lang="es-CO" sz="1800" dirty="0"/>
            </a:br>
            <a:endParaRPr lang="es-CO" sz="1800" dirty="0"/>
          </a:p>
          <a:p>
            <a:r>
              <a:rPr lang="es-CO" sz="2000" b="1" dirty="0">
                <a:solidFill>
                  <a:srgbClr val="FF0000"/>
                </a:solidFill>
              </a:rPr>
              <a:t>Hebreos </a:t>
            </a:r>
            <a:r>
              <a:rPr lang="es-CO" sz="2000" b="1" dirty="0" smtClean="0">
                <a:solidFill>
                  <a:srgbClr val="FF0000"/>
                </a:solidFill>
              </a:rPr>
              <a:t> 2:3. </a:t>
            </a:r>
            <a:r>
              <a:rPr lang="es-CO" sz="2000" dirty="0">
                <a:solidFill>
                  <a:srgbClr val="FF0000"/>
                </a:solidFill>
              </a:rPr>
              <a:t> </a:t>
            </a:r>
            <a:r>
              <a:rPr lang="es-CO" sz="1800" dirty="0"/>
              <a:t>¿cómo escaparemos nosotros, si descuidamos una salvación tan grande? La cual, habiendo sido anunciada primeramente por el Señor, nos fue confirmada por los que oyeron,  </a:t>
            </a:r>
          </a:p>
        </p:txBody>
      </p:sp>
      <p:sp>
        <p:nvSpPr>
          <p:cNvPr id="4" name="3 Rectángulo"/>
          <p:cNvSpPr/>
          <p:nvPr/>
        </p:nvSpPr>
        <p:spPr>
          <a:xfrm>
            <a:off x="3131840" y="5229200"/>
            <a:ext cx="4572000" cy="1754326"/>
          </a:xfrm>
          <a:prstGeom prst="rect">
            <a:avLst/>
          </a:prstGeom>
        </p:spPr>
        <p:txBody>
          <a:bodyPr>
            <a:spAutoFit/>
          </a:bodyPr>
          <a:lstStyle/>
          <a:p>
            <a:r>
              <a:rPr lang="es-CO" sz="3600" u="sng" dirty="0" smtClean="0">
                <a:latin typeface="Bernard MT Condensed" pitchFamily="18" charset="0"/>
              </a:rPr>
              <a:t>Habrá </a:t>
            </a:r>
            <a:r>
              <a:rPr lang="es-CO" sz="3600" u="sng" dirty="0">
                <a:latin typeface="Bernard MT Condensed" pitchFamily="18" charset="0"/>
              </a:rPr>
              <a:t>otra oportunidad después de la </a:t>
            </a:r>
            <a:r>
              <a:rPr lang="es-CO" sz="3600" u="sng" dirty="0" smtClean="0">
                <a:latin typeface="Bernard MT Condensed" pitchFamily="18" charset="0"/>
              </a:rPr>
              <a:t>muerte:</a:t>
            </a:r>
            <a:r>
              <a:rPr lang="es-CO" sz="3600" u="sng" dirty="0">
                <a:latin typeface="Bernard MT Condensed" pitchFamily="18" charset="0"/>
              </a:rPr>
              <a:t/>
            </a:r>
            <a:br>
              <a:rPr lang="es-CO" sz="3600" u="sng" dirty="0">
                <a:latin typeface="Bernard MT Condensed" pitchFamily="18" charset="0"/>
              </a:rPr>
            </a:br>
            <a:endParaRPr lang="es-CO" sz="3600" u="sng" dirty="0">
              <a:latin typeface="Bernard MT Condensed" pitchFamily="18" charset="0"/>
            </a:endParaRPr>
          </a:p>
        </p:txBody>
      </p:sp>
    </p:spTree>
    <p:extLst>
      <p:ext uri="{BB962C8B-B14F-4D97-AF65-F5344CB8AC3E}">
        <p14:creationId xmlns:p14="http://schemas.microsoft.com/office/powerpoint/2010/main" val="2142516756"/>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3">
                                            <p:txEl>
                                              <p:pRg st="0" end="0"/>
                                            </p:txEl>
                                          </p:spTgt>
                                        </p:tgtEl>
                                        <p:attrNameLst>
                                          <p:attrName>r</p:attrName>
                                        </p:attrNameLst>
                                      </p:cBhvr>
                                    </p:animRot>
                                    <p:animRot by="-240000">
                                      <p:cBhvr>
                                        <p:cTn id="7" dur="200" fill="hold">
                                          <p:stCondLst>
                                            <p:cond delay="200"/>
                                          </p:stCondLst>
                                        </p:cTn>
                                        <p:tgtEl>
                                          <p:spTgt spid="3">
                                            <p:txEl>
                                              <p:pRg st="0" end="0"/>
                                            </p:txEl>
                                          </p:spTgt>
                                        </p:tgtEl>
                                        <p:attrNameLst>
                                          <p:attrName>r</p:attrName>
                                        </p:attrNameLst>
                                      </p:cBhvr>
                                    </p:animRot>
                                    <p:animRot by="240000">
                                      <p:cBhvr>
                                        <p:cTn id="8" dur="200" fill="hold">
                                          <p:stCondLst>
                                            <p:cond delay="400"/>
                                          </p:stCondLst>
                                        </p:cTn>
                                        <p:tgtEl>
                                          <p:spTgt spid="3">
                                            <p:txEl>
                                              <p:pRg st="0" end="0"/>
                                            </p:txEl>
                                          </p:spTgt>
                                        </p:tgtEl>
                                        <p:attrNameLst>
                                          <p:attrName>r</p:attrName>
                                        </p:attrNameLst>
                                      </p:cBhvr>
                                    </p:animRot>
                                    <p:animRot by="-240000">
                                      <p:cBhvr>
                                        <p:cTn id="9" dur="200" fill="hold">
                                          <p:stCondLst>
                                            <p:cond delay="600"/>
                                          </p:stCondLst>
                                        </p:cTn>
                                        <p:tgtEl>
                                          <p:spTgt spid="3">
                                            <p:txEl>
                                              <p:pRg st="0" end="0"/>
                                            </p:txEl>
                                          </p:spTgt>
                                        </p:tgtEl>
                                        <p:attrNameLst>
                                          <p:attrName>r</p:attrName>
                                        </p:attrNameLst>
                                      </p:cBhvr>
                                    </p:animRot>
                                    <p:animRot by="120000">
                                      <p:cBhvr>
                                        <p:cTn id="10" dur="200" fill="hold">
                                          <p:stCondLst>
                                            <p:cond delay="80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32" presetClass="emph" presetSubtype="0" fill="hold" grpId="0" nodeType="clickEffect">
                                  <p:stCondLst>
                                    <p:cond delay="0"/>
                                  </p:stCondLst>
                                  <p:childTnLst>
                                    <p:animRot by="120000">
                                      <p:cBhvr>
                                        <p:cTn id="14" dur="100" fill="hold">
                                          <p:stCondLst>
                                            <p:cond delay="0"/>
                                          </p:stCondLst>
                                        </p:cTn>
                                        <p:tgtEl>
                                          <p:spTgt spid="3">
                                            <p:txEl>
                                              <p:pRg st="1" end="1"/>
                                            </p:txEl>
                                          </p:spTgt>
                                        </p:tgtEl>
                                        <p:attrNameLst>
                                          <p:attrName>r</p:attrName>
                                        </p:attrNameLst>
                                      </p:cBhvr>
                                    </p:animRot>
                                    <p:animRot by="-240000">
                                      <p:cBhvr>
                                        <p:cTn id="15" dur="200" fill="hold">
                                          <p:stCondLst>
                                            <p:cond delay="200"/>
                                          </p:stCondLst>
                                        </p:cTn>
                                        <p:tgtEl>
                                          <p:spTgt spid="3">
                                            <p:txEl>
                                              <p:pRg st="1" end="1"/>
                                            </p:txEl>
                                          </p:spTgt>
                                        </p:tgtEl>
                                        <p:attrNameLst>
                                          <p:attrName>r</p:attrName>
                                        </p:attrNameLst>
                                      </p:cBhvr>
                                    </p:animRot>
                                    <p:animRot by="240000">
                                      <p:cBhvr>
                                        <p:cTn id="16" dur="200" fill="hold">
                                          <p:stCondLst>
                                            <p:cond delay="400"/>
                                          </p:stCondLst>
                                        </p:cTn>
                                        <p:tgtEl>
                                          <p:spTgt spid="3">
                                            <p:txEl>
                                              <p:pRg st="1" end="1"/>
                                            </p:txEl>
                                          </p:spTgt>
                                        </p:tgtEl>
                                        <p:attrNameLst>
                                          <p:attrName>r</p:attrName>
                                        </p:attrNameLst>
                                      </p:cBhvr>
                                    </p:animRot>
                                    <p:animRot by="-240000">
                                      <p:cBhvr>
                                        <p:cTn id="17" dur="200" fill="hold">
                                          <p:stCondLst>
                                            <p:cond delay="600"/>
                                          </p:stCondLst>
                                        </p:cTn>
                                        <p:tgtEl>
                                          <p:spTgt spid="3">
                                            <p:txEl>
                                              <p:pRg st="1" end="1"/>
                                            </p:txEl>
                                          </p:spTgt>
                                        </p:tgtEl>
                                        <p:attrNameLst>
                                          <p:attrName>r</p:attrName>
                                        </p:attrNameLst>
                                      </p:cBhvr>
                                    </p:animRot>
                                    <p:animRot by="120000">
                                      <p:cBhvr>
                                        <p:cTn id="18" dur="200" fill="hold">
                                          <p:stCondLst>
                                            <p:cond delay="800"/>
                                          </p:stCondLst>
                                        </p:cTn>
                                        <p:tgtEl>
                                          <p:spTgt spid="3">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32" presetClass="emph" presetSubtype="0" fill="hold" grpId="0" nodeType="clickEffect">
                                  <p:stCondLst>
                                    <p:cond delay="0"/>
                                  </p:stCondLst>
                                  <p:childTnLst>
                                    <p:animRot by="120000">
                                      <p:cBhvr>
                                        <p:cTn id="22" dur="100" fill="hold">
                                          <p:stCondLst>
                                            <p:cond delay="0"/>
                                          </p:stCondLst>
                                        </p:cTn>
                                        <p:tgtEl>
                                          <p:spTgt spid="3">
                                            <p:txEl>
                                              <p:pRg st="2" end="2"/>
                                            </p:txEl>
                                          </p:spTgt>
                                        </p:tgtEl>
                                        <p:attrNameLst>
                                          <p:attrName>r</p:attrName>
                                        </p:attrNameLst>
                                      </p:cBhvr>
                                    </p:animRot>
                                    <p:animRot by="-240000">
                                      <p:cBhvr>
                                        <p:cTn id="23" dur="200" fill="hold">
                                          <p:stCondLst>
                                            <p:cond delay="200"/>
                                          </p:stCondLst>
                                        </p:cTn>
                                        <p:tgtEl>
                                          <p:spTgt spid="3">
                                            <p:txEl>
                                              <p:pRg st="2" end="2"/>
                                            </p:txEl>
                                          </p:spTgt>
                                        </p:tgtEl>
                                        <p:attrNameLst>
                                          <p:attrName>r</p:attrName>
                                        </p:attrNameLst>
                                      </p:cBhvr>
                                    </p:animRot>
                                    <p:animRot by="240000">
                                      <p:cBhvr>
                                        <p:cTn id="24" dur="200" fill="hold">
                                          <p:stCondLst>
                                            <p:cond delay="400"/>
                                          </p:stCondLst>
                                        </p:cTn>
                                        <p:tgtEl>
                                          <p:spTgt spid="3">
                                            <p:txEl>
                                              <p:pRg st="2" end="2"/>
                                            </p:txEl>
                                          </p:spTgt>
                                        </p:tgtEl>
                                        <p:attrNameLst>
                                          <p:attrName>r</p:attrName>
                                        </p:attrNameLst>
                                      </p:cBhvr>
                                    </p:animRot>
                                    <p:animRot by="-240000">
                                      <p:cBhvr>
                                        <p:cTn id="25" dur="200" fill="hold">
                                          <p:stCondLst>
                                            <p:cond delay="600"/>
                                          </p:stCondLst>
                                        </p:cTn>
                                        <p:tgtEl>
                                          <p:spTgt spid="3">
                                            <p:txEl>
                                              <p:pRg st="2" end="2"/>
                                            </p:txEl>
                                          </p:spTgt>
                                        </p:tgtEl>
                                        <p:attrNameLst>
                                          <p:attrName>r</p:attrName>
                                        </p:attrNameLst>
                                      </p:cBhvr>
                                    </p:animRot>
                                    <p:animRot by="120000">
                                      <p:cBhvr>
                                        <p:cTn id="26" dur="200" fill="hold">
                                          <p:stCondLst>
                                            <p:cond delay="800"/>
                                          </p:stCondLst>
                                        </p:cTn>
                                        <p:tgtEl>
                                          <p:spTgt spid="3">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32" presetClass="emph" presetSubtype="0" fill="hold" grpId="0" nodeType="clickEffect">
                                  <p:stCondLst>
                                    <p:cond delay="0"/>
                                  </p:stCondLst>
                                  <p:childTnLst>
                                    <p:animRot by="120000">
                                      <p:cBhvr>
                                        <p:cTn id="30" dur="100" fill="hold">
                                          <p:stCondLst>
                                            <p:cond delay="0"/>
                                          </p:stCondLst>
                                        </p:cTn>
                                        <p:tgtEl>
                                          <p:spTgt spid="3">
                                            <p:txEl>
                                              <p:pRg st="3" end="3"/>
                                            </p:txEl>
                                          </p:spTgt>
                                        </p:tgtEl>
                                        <p:attrNameLst>
                                          <p:attrName>r</p:attrName>
                                        </p:attrNameLst>
                                      </p:cBhvr>
                                    </p:animRot>
                                    <p:animRot by="-240000">
                                      <p:cBhvr>
                                        <p:cTn id="31" dur="200" fill="hold">
                                          <p:stCondLst>
                                            <p:cond delay="200"/>
                                          </p:stCondLst>
                                        </p:cTn>
                                        <p:tgtEl>
                                          <p:spTgt spid="3">
                                            <p:txEl>
                                              <p:pRg st="3" end="3"/>
                                            </p:txEl>
                                          </p:spTgt>
                                        </p:tgtEl>
                                        <p:attrNameLst>
                                          <p:attrName>r</p:attrName>
                                        </p:attrNameLst>
                                      </p:cBhvr>
                                    </p:animRot>
                                    <p:animRot by="240000">
                                      <p:cBhvr>
                                        <p:cTn id="32" dur="200" fill="hold">
                                          <p:stCondLst>
                                            <p:cond delay="400"/>
                                          </p:stCondLst>
                                        </p:cTn>
                                        <p:tgtEl>
                                          <p:spTgt spid="3">
                                            <p:txEl>
                                              <p:pRg st="3" end="3"/>
                                            </p:txEl>
                                          </p:spTgt>
                                        </p:tgtEl>
                                        <p:attrNameLst>
                                          <p:attrName>r</p:attrName>
                                        </p:attrNameLst>
                                      </p:cBhvr>
                                    </p:animRot>
                                    <p:animRot by="-240000">
                                      <p:cBhvr>
                                        <p:cTn id="33" dur="200" fill="hold">
                                          <p:stCondLst>
                                            <p:cond delay="600"/>
                                          </p:stCondLst>
                                        </p:cTn>
                                        <p:tgtEl>
                                          <p:spTgt spid="3">
                                            <p:txEl>
                                              <p:pRg st="3" end="3"/>
                                            </p:txEl>
                                          </p:spTgt>
                                        </p:tgtEl>
                                        <p:attrNameLst>
                                          <p:attrName>r</p:attrName>
                                        </p:attrNameLst>
                                      </p:cBhvr>
                                    </p:animRot>
                                    <p:animRot by="120000">
                                      <p:cBhvr>
                                        <p:cTn id="34" dur="200" fill="hold">
                                          <p:stCondLst>
                                            <p:cond delay="800"/>
                                          </p:stCondLst>
                                        </p:cTn>
                                        <p:tgtEl>
                                          <p:spTgt spid="3">
                                            <p:txEl>
                                              <p:pRg st="3" end="3"/>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32" presetClass="emph" presetSubtype="0" fill="hold" grpId="0" nodeType="clickEffect">
                                  <p:stCondLst>
                                    <p:cond delay="0"/>
                                  </p:stCondLst>
                                  <p:childTnLst>
                                    <p:animRot by="120000">
                                      <p:cBhvr>
                                        <p:cTn id="38" dur="100" fill="hold">
                                          <p:stCondLst>
                                            <p:cond delay="0"/>
                                          </p:stCondLst>
                                        </p:cTn>
                                        <p:tgtEl>
                                          <p:spTgt spid="3">
                                            <p:txEl>
                                              <p:pRg st="4" end="4"/>
                                            </p:txEl>
                                          </p:spTgt>
                                        </p:tgtEl>
                                        <p:attrNameLst>
                                          <p:attrName>r</p:attrName>
                                        </p:attrNameLst>
                                      </p:cBhvr>
                                    </p:animRot>
                                    <p:animRot by="-240000">
                                      <p:cBhvr>
                                        <p:cTn id="39" dur="200" fill="hold">
                                          <p:stCondLst>
                                            <p:cond delay="200"/>
                                          </p:stCondLst>
                                        </p:cTn>
                                        <p:tgtEl>
                                          <p:spTgt spid="3">
                                            <p:txEl>
                                              <p:pRg st="4" end="4"/>
                                            </p:txEl>
                                          </p:spTgt>
                                        </p:tgtEl>
                                        <p:attrNameLst>
                                          <p:attrName>r</p:attrName>
                                        </p:attrNameLst>
                                      </p:cBhvr>
                                    </p:animRot>
                                    <p:animRot by="240000">
                                      <p:cBhvr>
                                        <p:cTn id="40" dur="200" fill="hold">
                                          <p:stCondLst>
                                            <p:cond delay="400"/>
                                          </p:stCondLst>
                                        </p:cTn>
                                        <p:tgtEl>
                                          <p:spTgt spid="3">
                                            <p:txEl>
                                              <p:pRg st="4" end="4"/>
                                            </p:txEl>
                                          </p:spTgt>
                                        </p:tgtEl>
                                        <p:attrNameLst>
                                          <p:attrName>r</p:attrName>
                                        </p:attrNameLst>
                                      </p:cBhvr>
                                    </p:animRot>
                                    <p:animRot by="-240000">
                                      <p:cBhvr>
                                        <p:cTn id="41" dur="200" fill="hold">
                                          <p:stCondLst>
                                            <p:cond delay="600"/>
                                          </p:stCondLst>
                                        </p:cTn>
                                        <p:tgtEl>
                                          <p:spTgt spid="3">
                                            <p:txEl>
                                              <p:pRg st="4" end="4"/>
                                            </p:txEl>
                                          </p:spTgt>
                                        </p:tgtEl>
                                        <p:attrNameLst>
                                          <p:attrName>r</p:attrName>
                                        </p:attrNameLst>
                                      </p:cBhvr>
                                    </p:animRot>
                                    <p:animRot by="120000">
                                      <p:cBhvr>
                                        <p:cTn id="42" dur="200" fill="hold">
                                          <p:stCondLst>
                                            <p:cond delay="800"/>
                                          </p:stCondLst>
                                        </p:cTn>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260648"/>
            <a:ext cx="8622022" cy="4419829"/>
          </a:xfrm>
        </p:spPr>
        <p:txBody>
          <a:bodyPr>
            <a:normAutofit fontScale="92500"/>
          </a:bodyPr>
          <a:lstStyle/>
          <a:p>
            <a:r>
              <a:rPr lang="es-CO" sz="2200" b="1" dirty="0" smtClean="0">
                <a:solidFill>
                  <a:srgbClr val="FF0000"/>
                </a:solidFill>
              </a:rPr>
              <a:t>Dios responde:</a:t>
            </a:r>
          </a:p>
          <a:p>
            <a:r>
              <a:rPr lang="es-CO" sz="1700" b="1" dirty="0" smtClean="0">
                <a:solidFill>
                  <a:srgbClr val="FF0000"/>
                </a:solidFill>
              </a:rPr>
              <a:t>Marcos 16:16. </a:t>
            </a:r>
            <a:r>
              <a:rPr lang="es-CO" dirty="0" smtClean="0"/>
              <a:t>El </a:t>
            </a:r>
            <a:r>
              <a:rPr lang="es-CO" dirty="0"/>
              <a:t>que creyere y fuere bautizado, será salvo; mas el que no creyere, será condenado. </a:t>
            </a:r>
          </a:p>
          <a:p>
            <a:r>
              <a:rPr lang="es-CO" sz="1700" b="1" dirty="0">
                <a:solidFill>
                  <a:srgbClr val="FF0000"/>
                </a:solidFill>
              </a:rPr>
              <a:t>Mateo 25:41, </a:t>
            </a:r>
            <a:r>
              <a:rPr lang="es-CO" sz="1700" b="1" dirty="0" smtClean="0">
                <a:solidFill>
                  <a:srgbClr val="FF0000"/>
                </a:solidFill>
              </a:rPr>
              <a:t>46. </a:t>
            </a:r>
            <a:r>
              <a:rPr lang="es-CO" dirty="0" smtClean="0"/>
              <a:t>Entonces </a:t>
            </a:r>
            <a:r>
              <a:rPr lang="es-CO" dirty="0"/>
              <a:t>dirá también a los de la izquierda: Apartaos de mí, malditos, al fuego eterno preparado para el diablo y sus ángeles. 46 E irán éstos al castigo eterno, y los justos a la vida eterna.</a:t>
            </a:r>
          </a:p>
          <a:p>
            <a:r>
              <a:rPr lang="es-CO" sz="1700" b="1" dirty="0">
                <a:solidFill>
                  <a:srgbClr val="FF0000"/>
                </a:solidFill>
              </a:rPr>
              <a:t>Juan </a:t>
            </a:r>
            <a:r>
              <a:rPr lang="es-CO" sz="1700" b="1" dirty="0" smtClean="0">
                <a:solidFill>
                  <a:srgbClr val="FF0000"/>
                </a:solidFill>
              </a:rPr>
              <a:t>5:28.29. </a:t>
            </a:r>
            <a:r>
              <a:rPr lang="es-CO" dirty="0" smtClean="0"/>
              <a:t>No </a:t>
            </a:r>
            <a:r>
              <a:rPr lang="es-CO" dirty="0"/>
              <a:t>os maravilléis de esto; porque vendrá hora cuando todos los que están en los sepulcros oirán su voz;  29 y los que hicieron lo bueno, saldrán a resurrección de vida; mas los que hicieron lo malo, a resurrección de condenación.</a:t>
            </a:r>
          </a:p>
          <a:p>
            <a:r>
              <a:rPr lang="es-CO" sz="1700" b="1" dirty="0">
                <a:solidFill>
                  <a:srgbClr val="FF0000"/>
                </a:solidFill>
              </a:rPr>
              <a:t>1 </a:t>
            </a:r>
            <a:r>
              <a:rPr lang="es-CO" sz="1700" dirty="0">
                <a:solidFill>
                  <a:srgbClr val="FF0000"/>
                </a:solidFill>
              </a:rPr>
              <a:t>C</a:t>
            </a:r>
            <a:r>
              <a:rPr lang="es-CO" sz="1700" b="1" dirty="0" smtClean="0">
                <a:solidFill>
                  <a:srgbClr val="FF0000"/>
                </a:solidFill>
              </a:rPr>
              <a:t>or. 6:9</a:t>
            </a:r>
            <a:r>
              <a:rPr lang="es-CO" sz="1700" b="1" dirty="0">
                <a:solidFill>
                  <a:srgbClr val="FF0000"/>
                </a:solidFill>
              </a:rPr>
              <a:t>. 10.</a:t>
            </a:r>
            <a:r>
              <a:rPr lang="es-CO" sz="1700" dirty="0">
                <a:solidFill>
                  <a:srgbClr val="FF0000"/>
                </a:solidFill>
              </a:rPr>
              <a:t> </a:t>
            </a:r>
            <a:r>
              <a:rPr lang="es-CO" dirty="0"/>
              <a:t>No sabéis que los injustos no heredarán el reino de Dios? No erréis; ni los fornicarios, ni los idólatras, ni los adúlteros, ni los afeminados, ni los que se echan con varones,  10 ni los ladrones, ni los avaros, ni los borrachos, ni los maldicientes, ni los estafadores, heredarán el reino de Dios. </a:t>
            </a:r>
          </a:p>
          <a:p>
            <a:r>
              <a:rPr lang="es-CO" sz="1700" b="1" dirty="0">
                <a:solidFill>
                  <a:srgbClr val="FF0000"/>
                </a:solidFill>
              </a:rPr>
              <a:t>2ª </a:t>
            </a:r>
            <a:r>
              <a:rPr lang="es-CO" sz="1700" b="1" dirty="0" smtClean="0">
                <a:solidFill>
                  <a:srgbClr val="FF0000"/>
                </a:solidFill>
              </a:rPr>
              <a:t>Tesa.  1:7-9. </a:t>
            </a:r>
            <a:r>
              <a:rPr lang="es-CO" b="1" dirty="0"/>
              <a:t> </a:t>
            </a:r>
            <a:r>
              <a:rPr lang="es-CO" dirty="0"/>
              <a:t>y a vosotros que sois atribulados, daros reposo con nosotros, cuando se manifieste el Señor Jesús desde el cielo con los ángeles de su poder,  :8 en llama de fuego, para dar retribución a los que no conocieron a Dios, ni obedecen al evangelio de nuestro Señor Jesucristo;  9 los cuales sufrirán pena de eterna perdición, excluidos de la presencia del Señor y de la gloria de su poder,  </a:t>
            </a:r>
          </a:p>
        </p:txBody>
      </p:sp>
      <p:sp>
        <p:nvSpPr>
          <p:cNvPr id="4" name="3 Rectángulo"/>
          <p:cNvSpPr/>
          <p:nvPr/>
        </p:nvSpPr>
        <p:spPr>
          <a:xfrm>
            <a:off x="3275856" y="5487657"/>
            <a:ext cx="5669694" cy="646331"/>
          </a:xfrm>
          <a:prstGeom prst="rect">
            <a:avLst/>
          </a:prstGeom>
        </p:spPr>
        <p:txBody>
          <a:bodyPr wrap="none">
            <a:spAutoFit/>
          </a:bodyPr>
          <a:lstStyle/>
          <a:p>
            <a:r>
              <a:rPr lang="es-CO" sz="3600" u="sng" dirty="0">
                <a:latin typeface="Bernard MT Condensed" pitchFamily="18" charset="0"/>
              </a:rPr>
              <a:t>Toda la humanidad se </a:t>
            </a:r>
            <a:r>
              <a:rPr lang="es-CO" sz="3600" u="sng" dirty="0" smtClean="0">
                <a:latin typeface="Bernard MT Condensed" pitchFamily="18" charset="0"/>
              </a:rPr>
              <a:t>salvará:</a:t>
            </a:r>
            <a:endParaRPr lang="es-CO" sz="3600" u="sng" dirty="0">
              <a:latin typeface="Bernard MT Condensed" pitchFamily="18" charset="0"/>
            </a:endParaRPr>
          </a:p>
        </p:txBody>
      </p:sp>
    </p:spTree>
    <p:extLst>
      <p:ext uri="{BB962C8B-B14F-4D97-AF65-F5344CB8AC3E}">
        <p14:creationId xmlns:p14="http://schemas.microsoft.com/office/powerpoint/2010/main" val="1268147816"/>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heel(1)">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heel(1)">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heel(1)">
                                      <p:cBhvr>
                                        <p:cTn id="32"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8640960" cy="4608512"/>
          </a:xfrm>
        </p:spPr>
        <p:txBody>
          <a:bodyPr>
            <a:normAutofit fontScale="92500" lnSpcReduction="20000"/>
          </a:bodyPr>
          <a:lstStyle/>
          <a:p>
            <a:r>
              <a:rPr lang="es-CO" sz="2600" b="1" dirty="0" smtClean="0">
                <a:solidFill>
                  <a:srgbClr val="FF0000"/>
                </a:solidFill>
              </a:rPr>
              <a:t>Dios responde:</a:t>
            </a:r>
          </a:p>
          <a:p>
            <a:r>
              <a:rPr lang="es-CO" sz="1900" b="1" dirty="0" smtClean="0">
                <a:solidFill>
                  <a:srgbClr val="FF0000"/>
                </a:solidFill>
              </a:rPr>
              <a:t>Marcos 8:36. </a:t>
            </a:r>
            <a:r>
              <a:rPr lang="es-CO" sz="1700" dirty="0" smtClean="0"/>
              <a:t>Porque </a:t>
            </a:r>
            <a:r>
              <a:rPr lang="es-CO" sz="1700" dirty="0"/>
              <a:t>¿qué aprovechará al hombre si ganare todo el mundo, y perdiere su alma?</a:t>
            </a:r>
          </a:p>
          <a:p>
            <a:r>
              <a:rPr lang="es-CO" sz="1900" b="1" dirty="0" smtClean="0">
                <a:solidFill>
                  <a:srgbClr val="FF0000"/>
                </a:solidFill>
              </a:rPr>
              <a:t>Santiago 4:4</a:t>
            </a:r>
            <a:r>
              <a:rPr lang="es-CO" sz="1900" dirty="0" smtClean="0">
                <a:solidFill>
                  <a:srgbClr val="FF0000"/>
                </a:solidFill>
              </a:rPr>
              <a:t>. </a:t>
            </a:r>
            <a:r>
              <a:rPr lang="es-CO" sz="1700" dirty="0" smtClean="0"/>
              <a:t>¡Oh </a:t>
            </a:r>
            <a:r>
              <a:rPr lang="es-CO" sz="1700" dirty="0"/>
              <a:t>almas adúlteras! ¿No sabéis que la amistad del mundo es enemistad contra Dios? Cualquiera, pues, que quiera ser amigo del mundo, se constituye enemigo de Dios. </a:t>
            </a:r>
          </a:p>
          <a:p>
            <a:r>
              <a:rPr lang="es-CO" sz="1900" b="1" dirty="0">
                <a:solidFill>
                  <a:srgbClr val="FF0000"/>
                </a:solidFill>
              </a:rPr>
              <a:t>1 de Juan </a:t>
            </a:r>
            <a:r>
              <a:rPr lang="es-CO" sz="1900" b="1" dirty="0" smtClean="0">
                <a:solidFill>
                  <a:srgbClr val="FF0000"/>
                </a:solidFill>
              </a:rPr>
              <a:t>2:15-17.</a:t>
            </a:r>
            <a:r>
              <a:rPr lang="es-CO" sz="1900" dirty="0">
                <a:solidFill>
                  <a:srgbClr val="FF0000"/>
                </a:solidFill>
              </a:rPr>
              <a:t> </a:t>
            </a:r>
            <a:r>
              <a:rPr lang="es-CO" sz="1700" dirty="0"/>
              <a:t>No améis al mundo, ni las cosas que están en el mundo. Si alguno ama al mundo, el amor del Padre no está en él.  16 Porque todo lo que hay en el mundo, los deseos de la carne, los deseos de los ojos, y la vanagloria de la vida, no proviene del Padre, sino del mundo.  17 Y el mundo pasa, y sus deseos; pero el que hace la voluntad de Dios permanece para siempre.</a:t>
            </a:r>
          </a:p>
          <a:p>
            <a:r>
              <a:rPr lang="es-CO" sz="1900" dirty="0">
                <a:solidFill>
                  <a:srgbClr val="FF0000"/>
                </a:solidFill>
              </a:rPr>
              <a:t>Romanos </a:t>
            </a:r>
            <a:r>
              <a:rPr lang="es-CO" sz="1900" dirty="0" smtClean="0">
                <a:solidFill>
                  <a:srgbClr val="FF0000"/>
                </a:solidFill>
              </a:rPr>
              <a:t>12:2. </a:t>
            </a:r>
            <a:r>
              <a:rPr lang="es-CO" sz="1700" dirty="0" smtClean="0"/>
              <a:t>No </a:t>
            </a:r>
            <a:r>
              <a:rPr lang="es-CO" sz="1700" dirty="0"/>
              <a:t>os conforméis a este siglo, sino transformaos por medio de la renovación de vuestro entendimiento, para que comprobéis cuál sea la buena voluntad de Dios, agradable y perfecta. </a:t>
            </a:r>
          </a:p>
          <a:p>
            <a:r>
              <a:rPr lang="es-CO" sz="1700" dirty="0">
                <a:solidFill>
                  <a:srgbClr val="FF0000"/>
                </a:solidFill>
              </a:rPr>
              <a:t>2ª </a:t>
            </a:r>
            <a:r>
              <a:rPr lang="es-CO" sz="1700" dirty="0" smtClean="0">
                <a:solidFill>
                  <a:srgbClr val="FF0000"/>
                </a:solidFill>
              </a:rPr>
              <a:t>Cor. 6:17.  </a:t>
            </a:r>
            <a:r>
              <a:rPr lang="es-CO" sz="1700" dirty="0"/>
              <a:t>Por lo cual, </a:t>
            </a:r>
            <a:r>
              <a:rPr lang="es-CO" sz="1700" i="1" dirty="0"/>
              <a:t>Salid de en medio de ellos, y apartaos, dice el Señor, Y no toquéis lo inmundo; Y yo os recibiré,</a:t>
            </a:r>
            <a:endParaRPr lang="es-CO" sz="1700" dirty="0"/>
          </a:p>
          <a:p>
            <a:r>
              <a:rPr lang="es-CO" sz="1900" dirty="0" smtClean="0">
                <a:solidFill>
                  <a:srgbClr val="FF0000"/>
                </a:solidFill>
              </a:rPr>
              <a:t>1Cor. 10</a:t>
            </a:r>
            <a:r>
              <a:rPr lang="es-CO" sz="1900" dirty="0">
                <a:solidFill>
                  <a:srgbClr val="FF0000"/>
                </a:solidFill>
              </a:rPr>
              <a:t>: </a:t>
            </a:r>
            <a:r>
              <a:rPr lang="es-CO" sz="1900" dirty="0" smtClean="0">
                <a:solidFill>
                  <a:srgbClr val="FF0000"/>
                </a:solidFill>
              </a:rPr>
              <a:t>21. </a:t>
            </a:r>
            <a:r>
              <a:rPr lang="es-CO" sz="1700" dirty="0" smtClean="0"/>
              <a:t>No </a:t>
            </a:r>
            <a:r>
              <a:rPr lang="es-CO" sz="1700" dirty="0"/>
              <a:t>podéis beber la copa del Señor, y la copa de los demonios; no podéis participar de la mesa del Señor, y de la mesa de los demonios. </a:t>
            </a:r>
            <a:r>
              <a:rPr lang="es-CO" sz="1700" dirty="0" smtClean="0"/>
              <a:t>            </a:t>
            </a:r>
          </a:p>
          <a:p>
            <a:r>
              <a:rPr lang="es-CO" sz="1700" dirty="0" smtClean="0">
                <a:solidFill>
                  <a:srgbClr val="FF0000"/>
                </a:solidFill>
              </a:rPr>
              <a:t>Terminado Dic.6/013.</a:t>
            </a:r>
            <a:endParaRPr lang="es-CO" sz="1700" dirty="0">
              <a:solidFill>
                <a:srgbClr val="FF0000"/>
              </a:solidFill>
            </a:endParaRPr>
          </a:p>
          <a:p>
            <a:endParaRPr lang="es-CO" dirty="0"/>
          </a:p>
        </p:txBody>
      </p:sp>
      <p:sp>
        <p:nvSpPr>
          <p:cNvPr id="4" name="3 Rectángulo"/>
          <p:cNvSpPr/>
          <p:nvPr/>
        </p:nvSpPr>
        <p:spPr>
          <a:xfrm>
            <a:off x="3186038" y="5301208"/>
            <a:ext cx="3933130" cy="1323439"/>
          </a:xfrm>
          <a:prstGeom prst="rect">
            <a:avLst/>
          </a:prstGeom>
        </p:spPr>
        <p:txBody>
          <a:bodyPr wrap="square">
            <a:spAutoFit/>
          </a:bodyPr>
          <a:lstStyle/>
          <a:p>
            <a:r>
              <a:rPr lang="es-CO" sz="4000" u="sng" dirty="0">
                <a:latin typeface="Bernard MT Condensed" pitchFamily="18" charset="0"/>
              </a:rPr>
              <a:t>Es imposible pagar un precio tan </a:t>
            </a:r>
            <a:r>
              <a:rPr lang="es-CO" sz="4000" u="sng" dirty="0" smtClean="0">
                <a:latin typeface="Bernard MT Condensed" pitchFamily="18" charset="0"/>
              </a:rPr>
              <a:t>alto</a:t>
            </a:r>
            <a:r>
              <a:rPr lang="es-CO" dirty="0" smtClean="0"/>
              <a:t>:</a:t>
            </a:r>
            <a:endParaRPr lang="es-CO" dirty="0"/>
          </a:p>
        </p:txBody>
      </p:sp>
    </p:spTree>
    <p:extLst>
      <p:ext uri="{BB962C8B-B14F-4D97-AF65-F5344CB8AC3E}">
        <p14:creationId xmlns:p14="http://schemas.microsoft.com/office/powerpoint/2010/main" val="2332991485"/>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Ángulos">
  <a:themeElements>
    <a:clrScheme name="Ángulo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Ángulo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Ángulo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Angles</Template>
  <TotalTime>203</TotalTime>
  <Words>579</Words>
  <Application>Microsoft Office PowerPoint</Application>
  <PresentationFormat>Presentación en pantalla (4:3)</PresentationFormat>
  <Paragraphs>93</Paragraphs>
  <Slides>15</Slides>
  <Notes>0</Notes>
  <HiddenSlides>0</HiddenSlides>
  <MMClips>0</MMClips>
  <ScaleCrop>false</ScaleCrop>
  <HeadingPairs>
    <vt:vector size="4" baseType="variant">
      <vt:variant>
        <vt:lpstr>Tema</vt:lpstr>
      </vt:variant>
      <vt:variant>
        <vt:i4>1</vt:i4>
      </vt:variant>
      <vt:variant>
        <vt:lpstr>Títulos de diapositiva</vt:lpstr>
      </vt:variant>
      <vt:variant>
        <vt:i4>15</vt:i4>
      </vt:variant>
    </vt:vector>
  </HeadingPairs>
  <TitlesOfParts>
    <vt:vector size="16" baseType="lpstr">
      <vt:lpstr>Ángulos</vt:lpstr>
      <vt:lpstr>RESPUESTAS A PRETEXTOS</vt:lpstr>
      <vt:lpstr>Introducción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 </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RESPUESTAS A PRETEXTOS</dc:title>
  <dc:creator>FAMILIA FIERRO CH</dc:creator>
  <cp:lastModifiedBy>FAMILIA FIERRO CH</cp:lastModifiedBy>
  <cp:revision>40</cp:revision>
  <dcterms:created xsi:type="dcterms:W3CDTF">2012-12-11T12:51:01Z</dcterms:created>
  <dcterms:modified xsi:type="dcterms:W3CDTF">2013-12-05T22:31:29Z</dcterms:modified>
</cp:coreProperties>
</file>